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7" r:id="rId5"/>
    <p:sldId id="272" r:id="rId6"/>
    <p:sldId id="277" r:id="rId7"/>
    <p:sldId id="278" r:id="rId8"/>
    <p:sldId id="280" r:id="rId9"/>
    <p:sldId id="281" r:id="rId10"/>
    <p:sldId id="282" r:id="rId11"/>
    <p:sldId id="286" r:id="rId12"/>
    <p:sldId id="284" r:id="rId13"/>
    <p:sldId id="28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van Heerde" initials="MvH" lastIdx="1" clrIdx="0">
    <p:extLst>
      <p:ext uri="{19B8F6BF-5375-455C-9EA6-DF929625EA0E}">
        <p15:presenceInfo xmlns:p15="http://schemas.microsoft.com/office/powerpoint/2012/main" userId="Monica van Heerd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764" autoAdjust="0"/>
  </p:normalViewPr>
  <p:slideViewPr>
    <p:cSldViewPr snapToGrid="0">
      <p:cViewPr varScale="1">
        <p:scale>
          <a:sx n="67" d="100"/>
          <a:sy n="67" d="100"/>
        </p:scale>
        <p:origin x="12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0F237-DBD2-4338-8691-DECCA1076A56}" type="datetimeFigureOut">
              <a:rPr lang="nl-NL" smtClean="0"/>
              <a:t>13-11-2019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2FB96-6D51-4526-9BA9-5B30D75EF81A}" type="slidenum">
              <a:rPr lang="nl-NL" smtClean="0"/>
              <a:t>‹nr.›</a:t>
            </a:fld>
            <a:endParaRPr lang="nl-NL"/>
          </a:p>
        </p:txBody>
      </p:sp>
    </p:spTree>
    <p:extLst>
      <p:ext uri="{BB962C8B-B14F-4D97-AF65-F5344CB8AC3E}">
        <p14:creationId xmlns:p14="http://schemas.microsoft.com/office/powerpoint/2010/main" val="187522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FB2476-2C6F-4F4E-AE54-E85DCE61C086}" type="slidenum">
              <a:rPr kumimoji="0" lang="nl-NL" altLang="nl-NL"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4044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92FB96-6D51-4526-9BA9-5B30D75EF81A}" type="slidenum">
              <a:rPr lang="nl-NL" smtClean="0"/>
              <a:t>5</a:t>
            </a:fld>
            <a:endParaRPr lang="nl-NL"/>
          </a:p>
        </p:txBody>
      </p:sp>
    </p:spTree>
    <p:extLst>
      <p:ext uri="{BB962C8B-B14F-4D97-AF65-F5344CB8AC3E}">
        <p14:creationId xmlns:p14="http://schemas.microsoft.com/office/powerpoint/2010/main" val="1332377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p:cNvSpPr>
            <a:spLocks noChangeArrowheads="1"/>
          </p:cNvSpPr>
          <p:nvPr/>
        </p:nvSpPr>
        <p:spPr bwMode="auto">
          <a:xfrm>
            <a:off x="2844800" y="5410200"/>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5" name="Rectangle 8"/>
          <p:cNvSpPr>
            <a:spLocks noChangeArrowheads="1"/>
          </p:cNvSpPr>
          <p:nvPr/>
        </p:nvSpPr>
        <p:spPr bwMode="auto">
          <a:xfrm>
            <a:off x="2878667" y="5227638"/>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6" name="Rectangle 9"/>
          <p:cNvSpPr>
            <a:spLocks noChangeArrowheads="1"/>
          </p:cNvSpPr>
          <p:nvPr/>
        </p:nvSpPr>
        <p:spPr bwMode="auto">
          <a:xfrm>
            <a:off x="2878667" y="5227638"/>
            <a:ext cx="79184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1800"/>
              </a:lnSpc>
              <a:defRPr/>
            </a:pPr>
            <a:endParaRPr lang="nl-NL" altLang="nl-NL" sz="1800">
              <a:latin typeface="Arial" panose="020B0604020202020204" pitchFamily="34" charset="0"/>
            </a:endParaRPr>
          </a:p>
          <a:p>
            <a:pPr eaLnBrk="1" hangingPunct="1">
              <a:lnSpc>
                <a:spcPts val="1800"/>
              </a:lnSpc>
              <a:defRPr/>
            </a:pPr>
            <a:endParaRPr lang="nl-NL" altLang="nl-NL" sz="1800">
              <a:latin typeface="Arial" panose="020B0604020202020204" pitchFamily="34" charset="0"/>
            </a:endParaRPr>
          </a:p>
        </p:txBody>
      </p:sp>
      <p:sp>
        <p:nvSpPr>
          <p:cNvPr id="3074" name="Rectangle 2"/>
          <p:cNvSpPr>
            <a:spLocks noGrp="1" noChangeArrowheads="1"/>
          </p:cNvSpPr>
          <p:nvPr>
            <p:ph type="ctrTitle"/>
          </p:nvPr>
        </p:nvSpPr>
        <p:spPr>
          <a:xfrm>
            <a:off x="2878667" y="3670301"/>
            <a:ext cx="7918451" cy="709613"/>
          </a:xfrm>
        </p:spPr>
        <p:txBody>
          <a:bodyPr lIns="0" tIns="0" rIns="0" bIns="0"/>
          <a:lstStyle>
            <a:lvl1pPr>
              <a:defRPr sz="3600"/>
            </a:lvl1pPr>
          </a:lstStyle>
          <a:p>
            <a:endParaRPr lang="nl-NL"/>
          </a:p>
        </p:txBody>
      </p:sp>
      <p:sp>
        <p:nvSpPr>
          <p:cNvPr id="3075" name="Rectangle 3"/>
          <p:cNvSpPr>
            <a:spLocks noGrp="1" noChangeArrowheads="1"/>
          </p:cNvSpPr>
          <p:nvPr>
            <p:ph type="subTitle" idx="1"/>
          </p:nvPr>
        </p:nvSpPr>
        <p:spPr>
          <a:xfrm>
            <a:off x="2878667" y="4724400"/>
            <a:ext cx="7918451" cy="457200"/>
          </a:xfrm>
        </p:spPr>
        <p:txBody>
          <a:bodyPr lIns="0" tIns="0" rIns="0" bIns="0" anchor="ctr"/>
          <a:lstStyle>
            <a:lvl1pPr>
              <a:lnSpc>
                <a:spcPts val="1800"/>
              </a:lnSpc>
              <a:defRPr sz="1800"/>
            </a:lvl1pPr>
          </a:lstStyle>
          <a:p>
            <a:endParaRPr lang="nl-NL"/>
          </a:p>
          <a:p>
            <a:endParaRPr lang="nl-NL"/>
          </a:p>
        </p:txBody>
      </p:sp>
      <p:sp>
        <p:nvSpPr>
          <p:cNvPr id="7" name="Rectangle 4"/>
          <p:cNvSpPr>
            <a:spLocks noGrp="1" noChangeArrowheads="1"/>
          </p:cNvSpPr>
          <p:nvPr>
            <p:ph type="dt" sz="half" idx="10"/>
          </p:nvPr>
        </p:nvSpPr>
        <p:spPr/>
        <p:txBody>
          <a:bodyPr/>
          <a:lstStyle>
            <a:lvl1pPr>
              <a:defRPr/>
            </a:lvl1pPr>
          </a:lstStyle>
          <a:p>
            <a:pPr>
              <a:defRPr/>
            </a:pPr>
            <a:endParaRPr lang="nl-NL"/>
          </a:p>
        </p:txBody>
      </p:sp>
      <p:sp>
        <p:nvSpPr>
          <p:cNvPr id="8" name="Rectangle 5"/>
          <p:cNvSpPr>
            <a:spLocks noGrp="1" noChangeArrowheads="1"/>
          </p:cNvSpPr>
          <p:nvPr>
            <p:ph type="ftr" sz="quarter" idx="11"/>
          </p:nvPr>
        </p:nvSpPr>
        <p:spPr/>
        <p:txBody>
          <a:bodyPr/>
          <a:lstStyle>
            <a:lvl1pPr>
              <a:defRPr/>
            </a:lvl1pPr>
          </a:lstStyle>
          <a:p>
            <a:pPr>
              <a:defRPr/>
            </a:pPr>
            <a:endParaRPr lang="nl-NL"/>
          </a:p>
        </p:txBody>
      </p:sp>
      <p:sp>
        <p:nvSpPr>
          <p:cNvPr id="9" name="Rectangle 6"/>
          <p:cNvSpPr>
            <a:spLocks noGrp="1" noChangeArrowheads="1"/>
          </p:cNvSpPr>
          <p:nvPr>
            <p:ph type="sldNum" sz="quarter" idx="12"/>
          </p:nvPr>
        </p:nvSpPr>
        <p:spPr/>
        <p:txBody>
          <a:bodyPr/>
          <a:lstStyle>
            <a:lvl1pPr>
              <a:defRPr/>
            </a:lvl1pPr>
          </a:lstStyle>
          <a:p>
            <a:pPr>
              <a:defRPr/>
            </a:pPr>
            <a:fld id="{D89D9CFF-6905-48D7-BFD4-5B50528C5D9D}" type="slidenum">
              <a:rPr lang="nl-NL" altLang="nl-NL"/>
              <a:pPr>
                <a:defRPr/>
              </a:pPr>
              <a:t>‹nr.›</a:t>
            </a:fld>
            <a:endParaRPr lang="nl-NL" altLang="nl-NL"/>
          </a:p>
        </p:txBody>
      </p:sp>
    </p:spTree>
    <p:extLst>
      <p:ext uri="{BB962C8B-B14F-4D97-AF65-F5344CB8AC3E}">
        <p14:creationId xmlns:p14="http://schemas.microsoft.com/office/powerpoint/2010/main" val="276218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DD76BA1-56A4-45D4-B2E6-359DC49D691E}" type="slidenum">
              <a:rPr lang="nl-NL" altLang="nl-NL"/>
              <a:pPr>
                <a:defRPr/>
              </a:pPr>
              <a:t>‹nr.›</a:t>
            </a:fld>
            <a:endParaRPr lang="nl-NL" altLang="nl-NL"/>
          </a:p>
        </p:txBody>
      </p:sp>
    </p:spTree>
    <p:extLst>
      <p:ext uri="{BB962C8B-B14F-4D97-AF65-F5344CB8AC3E}">
        <p14:creationId xmlns:p14="http://schemas.microsoft.com/office/powerpoint/2010/main" val="311309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089901" y="1143001"/>
            <a:ext cx="2408767" cy="4506913"/>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63601" y="1143001"/>
            <a:ext cx="7023100" cy="4506913"/>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55AD861-0F6D-4FCF-AE61-2CCB5AA1B115}" type="slidenum">
              <a:rPr lang="nl-NL" altLang="nl-NL"/>
              <a:pPr>
                <a:defRPr/>
              </a:pPr>
              <a:t>‹nr.›</a:t>
            </a:fld>
            <a:endParaRPr lang="nl-NL" altLang="nl-NL"/>
          </a:p>
        </p:txBody>
      </p:sp>
    </p:spTree>
    <p:extLst>
      <p:ext uri="{BB962C8B-B14F-4D97-AF65-F5344CB8AC3E}">
        <p14:creationId xmlns:p14="http://schemas.microsoft.com/office/powerpoint/2010/main" val="271756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541D7B3-0C6A-468C-8B2F-52E80BA4970A}" type="slidenum">
              <a:rPr lang="nl-NL" altLang="nl-NL"/>
              <a:pPr>
                <a:defRPr/>
              </a:pPr>
              <a:t>‹nr.›</a:t>
            </a:fld>
            <a:endParaRPr lang="nl-NL" altLang="nl-NL"/>
          </a:p>
        </p:txBody>
      </p:sp>
    </p:spTree>
    <p:extLst>
      <p:ext uri="{BB962C8B-B14F-4D97-AF65-F5344CB8AC3E}">
        <p14:creationId xmlns:p14="http://schemas.microsoft.com/office/powerpoint/2010/main" val="405124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75A6034-2212-46B1-88D7-6FB33F524B08}" type="slidenum">
              <a:rPr lang="nl-NL" altLang="nl-NL"/>
              <a:pPr>
                <a:defRPr/>
              </a:pPr>
              <a:t>‹nr.›</a:t>
            </a:fld>
            <a:endParaRPr lang="nl-NL" altLang="nl-NL"/>
          </a:p>
        </p:txBody>
      </p:sp>
    </p:spTree>
    <p:extLst>
      <p:ext uri="{BB962C8B-B14F-4D97-AF65-F5344CB8AC3E}">
        <p14:creationId xmlns:p14="http://schemas.microsoft.com/office/powerpoint/2010/main" val="186458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82651" y="2093913"/>
            <a:ext cx="4705349" cy="355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791200" y="2093913"/>
            <a:ext cx="4707467" cy="355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F449588-32F6-4E50-BF24-E5C132B2CA67}" type="slidenum">
              <a:rPr lang="nl-NL" altLang="nl-NL"/>
              <a:pPr>
                <a:defRPr/>
              </a:pPr>
              <a:t>‹nr.›</a:t>
            </a:fld>
            <a:endParaRPr lang="nl-NL" altLang="nl-NL"/>
          </a:p>
        </p:txBody>
      </p:sp>
    </p:spTree>
    <p:extLst>
      <p:ext uri="{BB962C8B-B14F-4D97-AF65-F5344CB8AC3E}">
        <p14:creationId xmlns:p14="http://schemas.microsoft.com/office/powerpoint/2010/main" val="30926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6076BAD4-636C-429A-A249-2B3A0A9BAD49}" type="slidenum">
              <a:rPr lang="nl-NL" altLang="nl-NL"/>
              <a:pPr>
                <a:defRPr/>
              </a:pPr>
              <a:t>‹nr.›</a:t>
            </a:fld>
            <a:endParaRPr lang="nl-NL" altLang="nl-NL"/>
          </a:p>
        </p:txBody>
      </p:sp>
    </p:spTree>
    <p:extLst>
      <p:ext uri="{BB962C8B-B14F-4D97-AF65-F5344CB8AC3E}">
        <p14:creationId xmlns:p14="http://schemas.microsoft.com/office/powerpoint/2010/main" val="83475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D8ED6F1-AEF4-48EF-BFD9-FC372C769EBE}" type="slidenum">
              <a:rPr lang="nl-NL" altLang="nl-NL"/>
              <a:pPr>
                <a:defRPr/>
              </a:pPr>
              <a:t>‹nr.›</a:t>
            </a:fld>
            <a:endParaRPr lang="nl-NL" altLang="nl-NL"/>
          </a:p>
        </p:txBody>
      </p:sp>
    </p:spTree>
    <p:extLst>
      <p:ext uri="{BB962C8B-B14F-4D97-AF65-F5344CB8AC3E}">
        <p14:creationId xmlns:p14="http://schemas.microsoft.com/office/powerpoint/2010/main" val="252715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5379F128-3F47-4E61-BBCD-52FCDAF4F6F9}" type="slidenum">
              <a:rPr lang="nl-NL" altLang="nl-NL"/>
              <a:pPr>
                <a:defRPr/>
              </a:pPr>
              <a:t>‹nr.›</a:t>
            </a:fld>
            <a:endParaRPr lang="nl-NL" altLang="nl-NL"/>
          </a:p>
        </p:txBody>
      </p:sp>
    </p:spTree>
    <p:extLst>
      <p:ext uri="{BB962C8B-B14F-4D97-AF65-F5344CB8AC3E}">
        <p14:creationId xmlns:p14="http://schemas.microsoft.com/office/powerpoint/2010/main" val="53654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0F97156F-368A-4EB0-9AFC-B09EB374E833}" type="slidenum">
              <a:rPr lang="nl-NL" altLang="nl-NL"/>
              <a:pPr>
                <a:defRPr/>
              </a:pPr>
              <a:t>‹nr.›</a:t>
            </a:fld>
            <a:endParaRPr lang="nl-NL" altLang="nl-NL"/>
          </a:p>
        </p:txBody>
      </p:sp>
    </p:spTree>
    <p:extLst>
      <p:ext uri="{BB962C8B-B14F-4D97-AF65-F5344CB8AC3E}">
        <p14:creationId xmlns:p14="http://schemas.microsoft.com/office/powerpoint/2010/main" val="370387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2BDF585-1780-4E8F-9B4F-3C45783F61A2}" type="slidenum">
              <a:rPr lang="nl-NL" altLang="nl-NL"/>
              <a:pPr>
                <a:defRPr/>
              </a:pPr>
              <a:t>‹nr.›</a:t>
            </a:fld>
            <a:endParaRPr lang="nl-NL" altLang="nl-NL"/>
          </a:p>
        </p:txBody>
      </p:sp>
    </p:spTree>
    <p:extLst>
      <p:ext uri="{BB962C8B-B14F-4D97-AF65-F5344CB8AC3E}">
        <p14:creationId xmlns:p14="http://schemas.microsoft.com/office/powerpoint/2010/main" val="40480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63601" y="1143000"/>
            <a:ext cx="961601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p:cNvSpPr>
            <a:spLocks noGrp="1" noChangeArrowheads="1"/>
          </p:cNvSpPr>
          <p:nvPr>
            <p:ph type="body" idx="1"/>
          </p:nvPr>
        </p:nvSpPr>
        <p:spPr bwMode="auto">
          <a:xfrm>
            <a:off x="882651" y="2093913"/>
            <a:ext cx="9616016"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defRPr>
            </a:lvl1pPr>
          </a:lstStyle>
          <a:p>
            <a:pPr>
              <a:defRPr/>
            </a:pPr>
            <a:endParaRPr lang="nl-NL"/>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defRPr>
            </a:lvl1pPr>
          </a:lstStyle>
          <a:p>
            <a:pPr>
              <a:defRPr/>
            </a:pPr>
            <a:endParaRPr lang="nl-NL"/>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260DF54-7678-422D-8423-EE28647E928F}" type="slidenum">
              <a:rPr lang="nl-NL" altLang="nl-NL"/>
              <a:pPr>
                <a:defRPr/>
              </a:pPr>
              <a:t>‹nr.›</a:t>
            </a:fld>
            <a:endParaRPr lang="nl-NL" altLang="nl-NL"/>
          </a:p>
        </p:txBody>
      </p:sp>
    </p:spTree>
    <p:extLst>
      <p:ext uri="{BB962C8B-B14F-4D97-AF65-F5344CB8AC3E}">
        <p14:creationId xmlns:p14="http://schemas.microsoft.com/office/powerpoint/2010/main" val="3357435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400" b="1">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Arial" charset="0"/>
        </a:defRPr>
      </a:lvl2pPr>
      <a:lvl3pPr algn="l" rtl="0" eaLnBrk="0" fontAlgn="base" hangingPunct="0">
        <a:spcBef>
          <a:spcPct val="0"/>
        </a:spcBef>
        <a:spcAft>
          <a:spcPct val="0"/>
        </a:spcAft>
        <a:defRPr sz="3400" b="1">
          <a:solidFill>
            <a:schemeClr val="tx2"/>
          </a:solidFill>
          <a:latin typeface="Arial" charset="0"/>
        </a:defRPr>
      </a:lvl3pPr>
      <a:lvl4pPr algn="l" rtl="0" eaLnBrk="0" fontAlgn="base" hangingPunct="0">
        <a:spcBef>
          <a:spcPct val="0"/>
        </a:spcBef>
        <a:spcAft>
          <a:spcPct val="0"/>
        </a:spcAft>
        <a:defRPr sz="3400" b="1">
          <a:solidFill>
            <a:schemeClr val="tx2"/>
          </a:solidFill>
          <a:latin typeface="Arial" charset="0"/>
        </a:defRPr>
      </a:lvl4pPr>
      <a:lvl5pPr algn="l" rtl="0" eaLnBrk="0" fontAlgn="base" hangingPunct="0">
        <a:spcBef>
          <a:spcPct val="0"/>
        </a:spcBef>
        <a:spcAft>
          <a:spcPct val="0"/>
        </a:spcAft>
        <a:defRPr sz="3400" b="1">
          <a:solidFill>
            <a:schemeClr val="tx2"/>
          </a:solidFill>
          <a:latin typeface="Arial"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p:titleStyle>
    <p:bodyStyle>
      <a:lvl1pPr marL="342900" indent="-342900" algn="l" rtl="0" eaLnBrk="0" fontAlgn="base" hangingPunct="0">
        <a:lnSpc>
          <a:spcPts val="2200"/>
        </a:lnSpc>
        <a:spcBef>
          <a:spcPct val="0"/>
        </a:spcBef>
        <a:spcAft>
          <a:spcPct val="0"/>
        </a:spcAft>
        <a:defRPr sz="2000">
          <a:solidFill>
            <a:schemeClr val="tx1"/>
          </a:solidFill>
          <a:latin typeface="+mn-lt"/>
          <a:ea typeface="+mn-ea"/>
          <a:cs typeface="+mn-cs"/>
        </a:defRPr>
      </a:lvl1pPr>
      <a:lvl2pPr marL="382588" indent="-192088" algn="l" rtl="0" eaLnBrk="0" fontAlgn="base" hangingPunct="0">
        <a:lnSpc>
          <a:spcPts val="2200"/>
        </a:lnSpc>
        <a:spcBef>
          <a:spcPct val="0"/>
        </a:spcBef>
        <a:spcAft>
          <a:spcPct val="0"/>
        </a:spcAft>
        <a:buChar char="•"/>
        <a:defRPr sz="2000">
          <a:solidFill>
            <a:schemeClr val="tx1"/>
          </a:solidFill>
          <a:latin typeface="+mn-lt"/>
        </a:defRPr>
      </a:lvl2pPr>
      <a:lvl3pPr marL="801688" indent="-228600" algn="l" rtl="0" eaLnBrk="0" fontAlgn="base" hangingPunct="0">
        <a:lnSpc>
          <a:spcPts val="2200"/>
        </a:lnSpc>
        <a:spcBef>
          <a:spcPct val="0"/>
        </a:spcBef>
        <a:spcAft>
          <a:spcPct val="0"/>
        </a:spcAft>
        <a:buChar char="•"/>
        <a:defRPr sz="2000">
          <a:solidFill>
            <a:schemeClr val="tx1"/>
          </a:solidFill>
          <a:latin typeface="+mn-lt"/>
        </a:defRPr>
      </a:lvl3pPr>
      <a:lvl4pPr marL="1220788" indent="-228600" algn="l" rtl="0" eaLnBrk="0" fontAlgn="base" hangingPunct="0">
        <a:lnSpc>
          <a:spcPts val="2200"/>
        </a:lnSpc>
        <a:spcBef>
          <a:spcPct val="0"/>
        </a:spcBef>
        <a:spcAft>
          <a:spcPct val="0"/>
        </a:spcAft>
        <a:buChar char="•"/>
        <a:defRPr sz="2000">
          <a:solidFill>
            <a:schemeClr val="tx1"/>
          </a:solidFill>
          <a:latin typeface="+mn-lt"/>
        </a:defRPr>
      </a:lvl4pPr>
      <a:lvl5pPr marL="1639888" indent="-228600" algn="l" rtl="0" eaLnBrk="0" fontAlgn="base" hangingPunct="0">
        <a:lnSpc>
          <a:spcPts val="2200"/>
        </a:lnSpc>
        <a:spcBef>
          <a:spcPct val="0"/>
        </a:spcBef>
        <a:spcAft>
          <a:spcPct val="0"/>
        </a:spcAft>
        <a:buChar char="•"/>
        <a:defRPr sz="2000">
          <a:solidFill>
            <a:schemeClr val="tx1"/>
          </a:solidFill>
          <a:latin typeface="+mn-lt"/>
        </a:defRPr>
      </a:lvl5pPr>
      <a:lvl6pPr marL="2097088" indent="-228600" algn="l" rtl="0" fontAlgn="base">
        <a:lnSpc>
          <a:spcPts val="2200"/>
        </a:lnSpc>
        <a:spcBef>
          <a:spcPct val="0"/>
        </a:spcBef>
        <a:spcAft>
          <a:spcPct val="0"/>
        </a:spcAft>
        <a:buChar char="•"/>
        <a:defRPr sz="2000">
          <a:solidFill>
            <a:schemeClr val="tx1"/>
          </a:solidFill>
          <a:latin typeface="+mn-lt"/>
        </a:defRPr>
      </a:lvl6pPr>
      <a:lvl7pPr marL="2554288" indent="-228600" algn="l" rtl="0" fontAlgn="base">
        <a:lnSpc>
          <a:spcPts val="2200"/>
        </a:lnSpc>
        <a:spcBef>
          <a:spcPct val="0"/>
        </a:spcBef>
        <a:spcAft>
          <a:spcPct val="0"/>
        </a:spcAft>
        <a:buChar char="•"/>
        <a:defRPr sz="2000">
          <a:solidFill>
            <a:schemeClr val="tx1"/>
          </a:solidFill>
          <a:latin typeface="+mn-lt"/>
        </a:defRPr>
      </a:lvl7pPr>
      <a:lvl8pPr marL="3011488" indent="-228600" algn="l" rtl="0" fontAlgn="base">
        <a:lnSpc>
          <a:spcPts val="2200"/>
        </a:lnSpc>
        <a:spcBef>
          <a:spcPct val="0"/>
        </a:spcBef>
        <a:spcAft>
          <a:spcPct val="0"/>
        </a:spcAft>
        <a:buChar char="•"/>
        <a:defRPr sz="2000">
          <a:solidFill>
            <a:schemeClr val="tx1"/>
          </a:solidFill>
          <a:latin typeface="+mn-lt"/>
        </a:defRPr>
      </a:lvl8pPr>
      <a:lvl9pPr marL="3468688" indent="-228600" algn="l" rtl="0" fontAlgn="base">
        <a:lnSpc>
          <a:spcPts val="2200"/>
        </a:lnSpc>
        <a:spcBef>
          <a:spcPct val="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vak"/>
          <p:cNvSpPr txBox="1">
            <a:spLocks noChangeArrowheads="1"/>
          </p:cNvSpPr>
          <p:nvPr/>
        </p:nvSpPr>
        <p:spPr bwMode="auto">
          <a:xfrm>
            <a:off x="1775520" y="5526089"/>
            <a:ext cx="2376264"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342900" indent="-342900" algn="l" rtl="0" eaLnBrk="0" fontAlgn="base" hangingPunct="0">
              <a:lnSpc>
                <a:spcPts val="1800"/>
              </a:lnSpc>
              <a:spcBef>
                <a:spcPct val="0"/>
              </a:spcBef>
              <a:spcAft>
                <a:spcPct val="0"/>
              </a:spcAft>
              <a:defRPr sz="1800">
                <a:solidFill>
                  <a:schemeClr val="tx1"/>
                </a:solidFill>
                <a:latin typeface="+mn-lt"/>
                <a:ea typeface="+mn-ea"/>
                <a:cs typeface="+mn-cs"/>
              </a:defRPr>
            </a:lvl1pPr>
            <a:lvl2pPr marL="382588" indent="-192088" algn="l" rtl="0" eaLnBrk="0" fontAlgn="base" hangingPunct="0">
              <a:lnSpc>
                <a:spcPts val="2200"/>
              </a:lnSpc>
              <a:spcBef>
                <a:spcPct val="0"/>
              </a:spcBef>
              <a:spcAft>
                <a:spcPct val="0"/>
              </a:spcAft>
              <a:buChar char="•"/>
              <a:defRPr sz="2000">
                <a:solidFill>
                  <a:schemeClr val="tx1"/>
                </a:solidFill>
                <a:latin typeface="+mn-lt"/>
              </a:defRPr>
            </a:lvl2pPr>
            <a:lvl3pPr marL="801688" indent="-228600" algn="l" rtl="0" eaLnBrk="0" fontAlgn="base" hangingPunct="0">
              <a:lnSpc>
                <a:spcPts val="2200"/>
              </a:lnSpc>
              <a:spcBef>
                <a:spcPct val="0"/>
              </a:spcBef>
              <a:spcAft>
                <a:spcPct val="0"/>
              </a:spcAft>
              <a:buChar char="•"/>
              <a:defRPr sz="2000">
                <a:solidFill>
                  <a:schemeClr val="tx1"/>
                </a:solidFill>
                <a:latin typeface="+mn-lt"/>
              </a:defRPr>
            </a:lvl3pPr>
            <a:lvl4pPr marL="1220788" indent="-228600" algn="l" rtl="0" eaLnBrk="0" fontAlgn="base" hangingPunct="0">
              <a:lnSpc>
                <a:spcPts val="2200"/>
              </a:lnSpc>
              <a:spcBef>
                <a:spcPct val="0"/>
              </a:spcBef>
              <a:spcAft>
                <a:spcPct val="0"/>
              </a:spcAft>
              <a:buChar char="•"/>
              <a:defRPr sz="2000">
                <a:solidFill>
                  <a:schemeClr val="tx1"/>
                </a:solidFill>
                <a:latin typeface="+mn-lt"/>
              </a:defRPr>
            </a:lvl4pPr>
            <a:lvl5pPr marL="1639888" indent="-228600" algn="l" rtl="0" eaLnBrk="0" fontAlgn="base" hangingPunct="0">
              <a:lnSpc>
                <a:spcPts val="2200"/>
              </a:lnSpc>
              <a:spcBef>
                <a:spcPct val="0"/>
              </a:spcBef>
              <a:spcAft>
                <a:spcPct val="0"/>
              </a:spcAft>
              <a:buChar char="•"/>
              <a:defRPr sz="2000">
                <a:solidFill>
                  <a:schemeClr val="tx1"/>
                </a:solidFill>
                <a:latin typeface="+mn-lt"/>
              </a:defRPr>
            </a:lvl5pPr>
            <a:lvl6pPr marL="2097088" indent="-228600" algn="l" rtl="0" fontAlgn="base">
              <a:lnSpc>
                <a:spcPts val="2200"/>
              </a:lnSpc>
              <a:spcBef>
                <a:spcPct val="0"/>
              </a:spcBef>
              <a:spcAft>
                <a:spcPct val="0"/>
              </a:spcAft>
              <a:buChar char="•"/>
              <a:defRPr sz="2000">
                <a:solidFill>
                  <a:schemeClr val="tx1"/>
                </a:solidFill>
                <a:latin typeface="+mn-lt"/>
              </a:defRPr>
            </a:lvl6pPr>
            <a:lvl7pPr marL="2554288" indent="-228600" algn="l" rtl="0" fontAlgn="base">
              <a:lnSpc>
                <a:spcPts val="2200"/>
              </a:lnSpc>
              <a:spcBef>
                <a:spcPct val="0"/>
              </a:spcBef>
              <a:spcAft>
                <a:spcPct val="0"/>
              </a:spcAft>
              <a:buChar char="•"/>
              <a:defRPr sz="2000">
                <a:solidFill>
                  <a:schemeClr val="tx1"/>
                </a:solidFill>
                <a:latin typeface="+mn-lt"/>
              </a:defRPr>
            </a:lvl7pPr>
            <a:lvl8pPr marL="3011488" indent="-228600" algn="l" rtl="0" fontAlgn="base">
              <a:lnSpc>
                <a:spcPts val="2200"/>
              </a:lnSpc>
              <a:spcBef>
                <a:spcPct val="0"/>
              </a:spcBef>
              <a:spcAft>
                <a:spcPct val="0"/>
              </a:spcAft>
              <a:buChar char="•"/>
              <a:defRPr sz="2000">
                <a:solidFill>
                  <a:schemeClr val="tx1"/>
                </a:solidFill>
                <a:latin typeface="+mn-lt"/>
              </a:defRPr>
            </a:lvl8pPr>
            <a:lvl9pPr marL="3468688" indent="-228600" algn="l" rtl="0" fontAlgn="base">
              <a:lnSpc>
                <a:spcPts val="2200"/>
              </a:lnSpc>
              <a:spcBef>
                <a:spcPct val="0"/>
              </a:spcBef>
              <a:spcAft>
                <a:spcPct val="0"/>
              </a:spcAft>
              <a:buChar char="•"/>
              <a:defRPr sz="2000">
                <a:solidFill>
                  <a:schemeClr val="tx1"/>
                </a:solidFill>
                <a:latin typeface="+mn-lt"/>
              </a:defRPr>
            </a:lvl9pPr>
          </a:lstStyle>
          <a:p>
            <a:pPr marL="0" marR="0" lvl="0" indent="0" algn="l" defTabSz="914400" rtl="0" eaLnBrk="1" fontAlgn="base" latinLnBrk="0" hangingPunct="1">
              <a:lnSpc>
                <a:spcPts val="2600"/>
              </a:lnSpc>
              <a:spcBef>
                <a:spcPct val="0"/>
              </a:spcBef>
              <a:spcAft>
                <a:spcPct val="0"/>
              </a:spcAft>
              <a:buClrTx/>
              <a:buSzTx/>
              <a:buFontTx/>
              <a:buNone/>
              <a:tabLst/>
              <a:defRPr/>
            </a:pPr>
            <a:endParaRPr kumimoji="0" lang="nl-NL" altLang="nl-NL" sz="1600" b="1" i="0" u="none" strike="noStrike" kern="0" cap="none" spc="0" normalizeH="0" baseline="0" noProof="0" dirty="0">
              <a:ln>
                <a:noFill/>
              </a:ln>
              <a:solidFill>
                <a:srgbClr val="000000"/>
              </a:solidFill>
              <a:effectLst/>
              <a:uLnTx/>
              <a:uFillTx/>
              <a:latin typeface="Arial"/>
              <a:ea typeface="+mn-ea"/>
              <a:cs typeface="+mn-cs"/>
            </a:endParaRPr>
          </a:p>
        </p:txBody>
      </p:sp>
      <p:pic>
        <p:nvPicPr>
          <p:cNvPr id="4" name="Afbeelding 3">
            <a:extLst>
              <a:ext uri="{FF2B5EF4-FFF2-40B4-BE49-F238E27FC236}">
                <a16:creationId xmlns:a16="http://schemas.microsoft.com/office/drawing/2014/main" id="{3352BD3E-5C69-4B52-808E-F1613CE82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11" y="1215548"/>
            <a:ext cx="3236418" cy="805390"/>
          </a:xfrm>
          <a:prstGeom prst="rect">
            <a:avLst/>
          </a:prstGeom>
        </p:spPr>
      </p:pic>
      <p:sp>
        <p:nvSpPr>
          <p:cNvPr id="2" name="Tekstvak 1">
            <a:extLst>
              <a:ext uri="{FF2B5EF4-FFF2-40B4-BE49-F238E27FC236}">
                <a16:creationId xmlns:a16="http://schemas.microsoft.com/office/drawing/2014/main" id="{D568771C-D0ED-4D51-AF68-9C0F34416187}"/>
              </a:ext>
            </a:extLst>
          </p:cNvPr>
          <p:cNvSpPr txBox="1"/>
          <p:nvPr/>
        </p:nvSpPr>
        <p:spPr>
          <a:xfrm flipH="1">
            <a:off x="1888643" y="1982455"/>
            <a:ext cx="4526282" cy="923330"/>
          </a:xfrm>
          <a:prstGeom prst="rect">
            <a:avLst/>
          </a:prstGeom>
          <a:noFill/>
        </p:spPr>
        <p:txBody>
          <a:bodyPr wrap="square" rtlCol="0">
            <a:spAutoFit/>
          </a:bodyPr>
          <a:lstStyle/>
          <a:p>
            <a:r>
              <a:rPr lang="nl-NL" sz="5400" b="1" dirty="0">
                <a:solidFill>
                  <a:schemeClr val="bg2">
                    <a:lumMod val="60000"/>
                    <a:lumOff val="40000"/>
                  </a:schemeClr>
                </a:solidFill>
              </a:rPr>
              <a:t>4Business</a:t>
            </a:r>
          </a:p>
        </p:txBody>
      </p:sp>
      <p:sp>
        <p:nvSpPr>
          <p:cNvPr id="3" name="Titel 2">
            <a:extLst>
              <a:ext uri="{FF2B5EF4-FFF2-40B4-BE49-F238E27FC236}">
                <a16:creationId xmlns:a16="http://schemas.microsoft.com/office/drawing/2014/main" id="{F6467ED8-6C13-465C-9D8D-CB0C9A7B5EBE}"/>
              </a:ext>
            </a:extLst>
          </p:cNvPr>
          <p:cNvSpPr>
            <a:spLocks noGrp="1"/>
          </p:cNvSpPr>
          <p:nvPr>
            <p:ph type="ctrTitle"/>
          </p:nvPr>
        </p:nvSpPr>
        <p:spPr>
          <a:xfrm>
            <a:off x="2798657" y="3429000"/>
            <a:ext cx="7918451" cy="1623060"/>
          </a:xfrm>
        </p:spPr>
        <p:txBody>
          <a:bodyPr/>
          <a:lstStyle/>
          <a:p>
            <a:r>
              <a:rPr lang="nl-NL" dirty="0"/>
              <a:t>Opdrachten beoordelen / </a:t>
            </a:r>
            <a:br>
              <a:rPr lang="nl-NL" dirty="0"/>
            </a:br>
            <a:r>
              <a:rPr lang="nl-NL" dirty="0"/>
              <a:t>feedback geven</a:t>
            </a:r>
          </a:p>
        </p:txBody>
      </p:sp>
    </p:spTree>
    <p:extLst>
      <p:ext uri="{BB962C8B-B14F-4D97-AF65-F5344CB8AC3E}">
        <p14:creationId xmlns:p14="http://schemas.microsoft.com/office/powerpoint/2010/main" val="332562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1D84DC8-5CD1-4C2F-ACE8-D88A259B562C}"/>
              </a:ext>
            </a:extLst>
          </p:cNvPr>
          <p:cNvPicPr>
            <a:picLocks noChangeAspect="1"/>
          </p:cNvPicPr>
          <p:nvPr/>
        </p:nvPicPr>
        <p:blipFill>
          <a:blip r:embed="rId2"/>
          <a:stretch>
            <a:fillRect/>
          </a:stretch>
        </p:blipFill>
        <p:spPr bwMode="auto">
          <a:xfrm>
            <a:off x="10599" y="1930601"/>
            <a:ext cx="7694053" cy="413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vak 5">
            <a:extLst>
              <a:ext uri="{FF2B5EF4-FFF2-40B4-BE49-F238E27FC236}">
                <a16:creationId xmlns:a16="http://schemas.microsoft.com/office/drawing/2014/main" id="{BE4D8C4B-E4B1-4F3F-9AC5-29EE2CA9C2DD}"/>
              </a:ext>
            </a:extLst>
          </p:cNvPr>
          <p:cNvSpPr txBox="1"/>
          <p:nvPr/>
        </p:nvSpPr>
        <p:spPr>
          <a:xfrm>
            <a:off x="5067058" y="1022508"/>
            <a:ext cx="2810948" cy="646331"/>
          </a:xfrm>
          <a:prstGeom prst="rect">
            <a:avLst/>
          </a:prstGeom>
          <a:noFill/>
          <a:ln>
            <a:solidFill>
              <a:schemeClr val="tx1"/>
            </a:solidFill>
          </a:ln>
        </p:spPr>
        <p:txBody>
          <a:bodyPr wrap="square" rtlCol="0">
            <a:spAutoFit/>
          </a:bodyPr>
          <a:lstStyle/>
          <a:p>
            <a:r>
              <a:rPr lang="nl-NL" b="1" dirty="0"/>
              <a:t>Nakijken</a:t>
            </a:r>
            <a:r>
              <a:rPr lang="nl-NL" dirty="0"/>
              <a:t>: openen / inzien  document</a:t>
            </a:r>
          </a:p>
        </p:txBody>
      </p:sp>
      <p:cxnSp>
        <p:nvCxnSpPr>
          <p:cNvPr id="7" name="Rechte verbindingslijn met pijl 6">
            <a:extLst>
              <a:ext uri="{FF2B5EF4-FFF2-40B4-BE49-F238E27FC236}">
                <a16:creationId xmlns:a16="http://schemas.microsoft.com/office/drawing/2014/main" id="{90046EE1-92E7-4008-882D-55590B40C015}"/>
              </a:ext>
            </a:extLst>
          </p:cNvPr>
          <p:cNvCxnSpPr>
            <a:cxnSpLocks/>
          </p:cNvCxnSpPr>
          <p:nvPr/>
        </p:nvCxnSpPr>
        <p:spPr>
          <a:xfrm>
            <a:off x="7029450" y="1668839"/>
            <a:ext cx="1" cy="1085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hthoek 8">
            <a:extLst>
              <a:ext uri="{FF2B5EF4-FFF2-40B4-BE49-F238E27FC236}">
                <a16:creationId xmlns:a16="http://schemas.microsoft.com/office/drawing/2014/main" id="{9EB1AE67-4138-41B3-B2DC-9A6B65F46C36}"/>
              </a:ext>
            </a:extLst>
          </p:cNvPr>
          <p:cNvSpPr/>
          <p:nvPr/>
        </p:nvSpPr>
        <p:spPr>
          <a:xfrm>
            <a:off x="0" y="1084064"/>
            <a:ext cx="3369833" cy="584775"/>
          </a:xfrm>
          <a:prstGeom prst="rect">
            <a:avLst/>
          </a:prstGeom>
        </p:spPr>
        <p:txBody>
          <a:bodyPr wrap="none">
            <a:spAutoFit/>
          </a:bodyPr>
          <a:lstStyle/>
          <a:p>
            <a:r>
              <a:rPr lang="nl-NL" sz="3200" b="1" dirty="0">
                <a:solidFill>
                  <a:srgbClr val="FF0000"/>
                </a:solidFill>
              </a:rPr>
              <a:t>Feedback geven</a:t>
            </a:r>
            <a:endParaRPr lang="nl-NL" sz="3200" b="1" dirty="0"/>
          </a:p>
        </p:txBody>
      </p:sp>
      <p:sp>
        <p:nvSpPr>
          <p:cNvPr id="10" name="Tekstvak 9">
            <a:extLst>
              <a:ext uri="{FF2B5EF4-FFF2-40B4-BE49-F238E27FC236}">
                <a16:creationId xmlns:a16="http://schemas.microsoft.com/office/drawing/2014/main" id="{173AA41B-F391-461A-873C-6DD9AE1055E5}"/>
              </a:ext>
            </a:extLst>
          </p:cNvPr>
          <p:cNvSpPr txBox="1"/>
          <p:nvPr/>
        </p:nvSpPr>
        <p:spPr>
          <a:xfrm>
            <a:off x="8048737" y="2882818"/>
            <a:ext cx="3813810" cy="1754326"/>
          </a:xfrm>
          <a:prstGeom prst="rect">
            <a:avLst/>
          </a:prstGeom>
          <a:noFill/>
          <a:ln>
            <a:solidFill>
              <a:schemeClr val="tx1"/>
            </a:solidFill>
          </a:ln>
        </p:spPr>
        <p:txBody>
          <a:bodyPr wrap="square" rtlCol="0">
            <a:spAutoFit/>
          </a:bodyPr>
          <a:lstStyle/>
          <a:p>
            <a:r>
              <a:rPr lang="nl-NL" b="1" dirty="0"/>
              <a:t>Feedback vastleggen: </a:t>
            </a:r>
            <a:r>
              <a:rPr lang="nl-NL" dirty="0"/>
              <a:t>hiermee leg je je feedback definitief vast.</a:t>
            </a:r>
          </a:p>
          <a:p>
            <a:endParaRPr lang="nl-NL" dirty="0"/>
          </a:p>
          <a:p>
            <a:r>
              <a:rPr lang="nl-NL" dirty="0"/>
              <a:t>De knop </a:t>
            </a:r>
            <a:r>
              <a:rPr lang="nl-NL" b="1" dirty="0"/>
              <a:t>Vrijgeven</a:t>
            </a:r>
            <a:r>
              <a:rPr lang="nl-NL" dirty="0"/>
              <a:t> verschijnt: </a:t>
            </a:r>
          </a:p>
          <a:p>
            <a:r>
              <a:rPr lang="nl-NL" dirty="0"/>
              <a:t>Je kunt </a:t>
            </a:r>
            <a:r>
              <a:rPr lang="nl-NL" b="1" dirty="0"/>
              <a:t>Afronden</a:t>
            </a:r>
            <a:r>
              <a:rPr lang="nl-NL" dirty="0"/>
              <a:t> </a:t>
            </a:r>
            <a:r>
              <a:rPr lang="nl-NL" b="1" dirty="0"/>
              <a:t>of Een nieuwe poging </a:t>
            </a:r>
            <a:r>
              <a:rPr lang="nl-NL" dirty="0"/>
              <a:t>toekennen.</a:t>
            </a:r>
          </a:p>
        </p:txBody>
      </p:sp>
      <p:cxnSp>
        <p:nvCxnSpPr>
          <p:cNvPr id="11" name="Rechte verbindingslijn met pijl 10">
            <a:extLst>
              <a:ext uri="{FF2B5EF4-FFF2-40B4-BE49-F238E27FC236}">
                <a16:creationId xmlns:a16="http://schemas.microsoft.com/office/drawing/2014/main" id="{34EB6861-2565-45A8-96D2-85EB2C4E7AA4}"/>
              </a:ext>
            </a:extLst>
          </p:cNvPr>
          <p:cNvCxnSpPr>
            <a:cxnSpLocks/>
            <a:stCxn id="10" idx="1"/>
          </p:cNvCxnSpPr>
          <p:nvPr/>
        </p:nvCxnSpPr>
        <p:spPr>
          <a:xfrm flipH="1">
            <a:off x="7048199" y="3759981"/>
            <a:ext cx="1000538" cy="93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kstvak 13">
            <a:extLst>
              <a:ext uri="{FF2B5EF4-FFF2-40B4-BE49-F238E27FC236}">
                <a16:creationId xmlns:a16="http://schemas.microsoft.com/office/drawing/2014/main" id="{541C2556-42B9-4D96-A5E1-2C44F3F2BF73}"/>
              </a:ext>
            </a:extLst>
          </p:cNvPr>
          <p:cNvSpPr txBox="1"/>
          <p:nvPr/>
        </p:nvSpPr>
        <p:spPr>
          <a:xfrm>
            <a:off x="8048738" y="1547722"/>
            <a:ext cx="2640330" cy="1200329"/>
          </a:xfrm>
          <a:prstGeom prst="rect">
            <a:avLst/>
          </a:prstGeom>
          <a:noFill/>
          <a:ln>
            <a:solidFill>
              <a:schemeClr val="tx1"/>
            </a:solidFill>
          </a:ln>
        </p:spPr>
        <p:txBody>
          <a:bodyPr wrap="square" rtlCol="0">
            <a:spAutoFit/>
          </a:bodyPr>
          <a:lstStyle/>
          <a:p>
            <a:r>
              <a:rPr lang="nl-NL" b="1" dirty="0"/>
              <a:t>Algemene feedback</a:t>
            </a:r>
            <a:r>
              <a:rPr lang="nl-NL" dirty="0"/>
              <a:t>: een </a:t>
            </a:r>
            <a:r>
              <a:rPr lang="nl-NL" dirty="0" err="1"/>
              <a:t>tekstvak</a:t>
            </a:r>
            <a:r>
              <a:rPr lang="nl-NL" dirty="0"/>
              <a:t> voor algemene feedback op ingeleverd werk</a:t>
            </a:r>
          </a:p>
        </p:txBody>
      </p:sp>
      <p:cxnSp>
        <p:nvCxnSpPr>
          <p:cNvPr id="15" name="Rechte verbindingslijn met pijl 14">
            <a:extLst>
              <a:ext uri="{FF2B5EF4-FFF2-40B4-BE49-F238E27FC236}">
                <a16:creationId xmlns:a16="http://schemas.microsoft.com/office/drawing/2014/main" id="{CA3FEC44-9F00-4494-928B-D5BB1F675840}"/>
              </a:ext>
            </a:extLst>
          </p:cNvPr>
          <p:cNvCxnSpPr>
            <a:cxnSpLocks/>
          </p:cNvCxnSpPr>
          <p:nvPr/>
        </p:nvCxnSpPr>
        <p:spPr>
          <a:xfrm flipH="1">
            <a:off x="7176373" y="2621147"/>
            <a:ext cx="872365" cy="4768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2C81A41C-4694-42FC-A577-EAFF16F022B5}"/>
              </a:ext>
            </a:extLst>
          </p:cNvPr>
          <p:cNvSpPr txBox="1"/>
          <p:nvPr/>
        </p:nvSpPr>
        <p:spPr>
          <a:xfrm>
            <a:off x="7717268" y="4878244"/>
            <a:ext cx="4476748" cy="1200329"/>
          </a:xfrm>
          <a:prstGeom prst="rect">
            <a:avLst/>
          </a:prstGeom>
          <a:noFill/>
          <a:ln>
            <a:solidFill>
              <a:schemeClr val="tx1"/>
            </a:solidFill>
          </a:ln>
        </p:spPr>
        <p:txBody>
          <a:bodyPr wrap="square" rtlCol="0">
            <a:spAutoFit/>
          </a:bodyPr>
          <a:lstStyle/>
          <a:p>
            <a:r>
              <a:rPr lang="nl-NL" b="1" dirty="0"/>
              <a:t>Toelichting bij ingeleverde bestanden: </a:t>
            </a:r>
            <a:r>
              <a:rPr lang="nl-NL" dirty="0"/>
              <a:t>hier zie je door de student toegevoegde tekst bij het inleveren.​</a:t>
            </a:r>
          </a:p>
          <a:p>
            <a:endParaRPr lang="nl-NL" dirty="0"/>
          </a:p>
        </p:txBody>
      </p:sp>
      <p:cxnSp>
        <p:nvCxnSpPr>
          <p:cNvPr id="19" name="Rechte verbindingslijn met pijl 18">
            <a:extLst>
              <a:ext uri="{FF2B5EF4-FFF2-40B4-BE49-F238E27FC236}">
                <a16:creationId xmlns:a16="http://schemas.microsoft.com/office/drawing/2014/main" id="{9B834F55-B0BB-4B4F-98C4-A6C0C6679BAC}"/>
              </a:ext>
            </a:extLst>
          </p:cNvPr>
          <p:cNvCxnSpPr>
            <a:cxnSpLocks/>
          </p:cNvCxnSpPr>
          <p:nvPr/>
        </p:nvCxnSpPr>
        <p:spPr>
          <a:xfrm flipH="1" flipV="1">
            <a:off x="6962658" y="4950260"/>
            <a:ext cx="754610" cy="238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39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4BD86-0E49-4246-8299-6AEF09ED5B2A}"/>
              </a:ext>
            </a:extLst>
          </p:cNvPr>
          <p:cNvSpPr>
            <a:spLocks noGrp="1"/>
          </p:cNvSpPr>
          <p:nvPr>
            <p:ph type="title"/>
          </p:nvPr>
        </p:nvSpPr>
        <p:spPr/>
        <p:txBody>
          <a:bodyPr/>
          <a:lstStyle/>
          <a:p>
            <a:r>
              <a:rPr lang="nl-NL" dirty="0"/>
              <a:t>Wat kun je met OnStage4Busine​ss (O4B)?</a:t>
            </a:r>
          </a:p>
        </p:txBody>
      </p:sp>
      <p:sp>
        <p:nvSpPr>
          <p:cNvPr id="3" name="Tijdelijke aanduiding voor inhoud 2">
            <a:extLst>
              <a:ext uri="{FF2B5EF4-FFF2-40B4-BE49-F238E27FC236}">
                <a16:creationId xmlns:a16="http://schemas.microsoft.com/office/drawing/2014/main" id="{FCAE1EB0-D6C0-4BE9-A8E8-16B3930810AD}"/>
              </a:ext>
            </a:extLst>
          </p:cNvPr>
          <p:cNvSpPr>
            <a:spLocks noGrp="1"/>
          </p:cNvSpPr>
          <p:nvPr>
            <p:ph idx="1"/>
          </p:nvPr>
        </p:nvSpPr>
        <p:spPr/>
        <p:txBody>
          <a:bodyPr/>
          <a:lstStyle/>
          <a:p>
            <a:pPr>
              <a:buFont typeface="Courier New" panose="02070309020205020404" pitchFamily="49" charset="0"/>
              <a:buChar char="o"/>
            </a:pPr>
            <a:r>
              <a:rPr lang="nl-NL" dirty="0"/>
              <a:t>Dossiers van stagiaires bekijken</a:t>
            </a:r>
          </a:p>
          <a:p>
            <a:pPr>
              <a:buFont typeface="Courier New" panose="02070309020205020404" pitchFamily="49" charset="0"/>
              <a:buChar char="o"/>
            </a:pPr>
            <a:r>
              <a:rPr lang="nl-NL" dirty="0"/>
              <a:t>Opdrachten beoordelen / feedback geven op verslagen</a:t>
            </a:r>
          </a:p>
          <a:p>
            <a:pPr>
              <a:buFont typeface="Courier New" panose="02070309020205020404" pitchFamily="49" charset="0"/>
              <a:buChar char="o"/>
            </a:pPr>
            <a:r>
              <a:rPr lang="nl-NL" b="1" dirty="0"/>
              <a:t>Logboek accorderen</a:t>
            </a:r>
          </a:p>
          <a:p>
            <a:endParaRPr lang="nl-NL" dirty="0"/>
          </a:p>
          <a:p>
            <a:endParaRPr lang="nl-NL" dirty="0"/>
          </a:p>
          <a:p>
            <a:r>
              <a:rPr lang="nl-NL" dirty="0"/>
              <a:t>Maar ook bijvoorbeeld:</a:t>
            </a:r>
          </a:p>
          <a:p>
            <a:pPr>
              <a:buFont typeface="Courier New" panose="02070309020205020404" pitchFamily="49" charset="0"/>
              <a:buChar char="o"/>
            </a:pPr>
            <a:r>
              <a:rPr lang="nl-NL" dirty="0"/>
              <a:t>Vacatures opgeven</a:t>
            </a:r>
          </a:p>
          <a:p>
            <a:pPr>
              <a:buFont typeface="Courier New" panose="02070309020205020404" pitchFamily="49" charset="0"/>
              <a:buChar char="o"/>
            </a:pPr>
            <a:r>
              <a:rPr lang="nl-NL" dirty="0"/>
              <a:t>Stageperiodes verkennen</a:t>
            </a:r>
          </a:p>
          <a:p>
            <a:pPr>
              <a:buFont typeface="Courier New" panose="02070309020205020404" pitchFamily="49" charset="0"/>
              <a:buChar char="o"/>
            </a:pPr>
            <a:r>
              <a:rPr lang="nl-NL" dirty="0"/>
              <a:t>Contact opnemen met opleidingen/stagecoördinatoren</a:t>
            </a:r>
          </a:p>
          <a:p>
            <a:endParaRPr lang="nl-NL" dirty="0"/>
          </a:p>
        </p:txBody>
      </p:sp>
    </p:spTree>
    <p:extLst>
      <p:ext uri="{BB962C8B-B14F-4D97-AF65-F5344CB8AC3E}">
        <p14:creationId xmlns:p14="http://schemas.microsoft.com/office/powerpoint/2010/main" val="245061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2E539-EAE0-4504-B14A-72D211107381}"/>
              </a:ext>
            </a:extLst>
          </p:cNvPr>
          <p:cNvSpPr>
            <a:spLocks noGrp="1"/>
          </p:cNvSpPr>
          <p:nvPr>
            <p:ph type="title"/>
          </p:nvPr>
        </p:nvSpPr>
        <p:spPr>
          <a:xfrm>
            <a:off x="0" y="1112521"/>
            <a:ext cx="11029950" cy="647700"/>
          </a:xfrm>
        </p:spPr>
        <p:txBody>
          <a:bodyPr/>
          <a:lstStyle/>
          <a:p>
            <a:br>
              <a:rPr lang="nl-NL" dirty="0"/>
            </a:br>
            <a:br>
              <a:rPr lang="nl-NL" dirty="0"/>
            </a:br>
            <a:br>
              <a:rPr lang="nl-NL" dirty="0"/>
            </a:br>
            <a:br>
              <a:rPr lang="nl-NL" dirty="0"/>
            </a:br>
            <a:br>
              <a:rPr lang="nl-NL" dirty="0"/>
            </a:br>
            <a:br>
              <a:rPr lang="nl-NL" dirty="0"/>
            </a:br>
            <a:br>
              <a:rPr lang="nl-NL" dirty="0"/>
            </a:br>
            <a:br>
              <a:rPr lang="nl-NL" dirty="0"/>
            </a:br>
            <a:r>
              <a:rPr lang="nl-NL" dirty="0"/>
              <a:t>Wanneer je opdrachten moet beoordelen of ergens  feedback op moet geven  zie je dit bij </a:t>
            </a:r>
            <a:br>
              <a:rPr lang="nl-NL" dirty="0"/>
            </a:br>
            <a:r>
              <a:rPr lang="nl-NL" dirty="0"/>
              <a:t>Openstaande acties</a:t>
            </a:r>
            <a:r>
              <a:rPr lang="nl-NL" sz="2800" b="0" dirty="0"/>
              <a:t> </a:t>
            </a:r>
            <a:br>
              <a:rPr lang="nl-NL" sz="2800" b="0" dirty="0"/>
            </a:br>
            <a:br>
              <a:rPr lang="nl-NL" sz="2800" b="0" dirty="0"/>
            </a:br>
            <a:r>
              <a:rPr lang="nl-NL" sz="2800" b="0" dirty="0"/>
              <a:t>Of je een document gaat </a:t>
            </a:r>
            <a:br>
              <a:rPr lang="nl-NL" sz="2800" b="0" dirty="0"/>
            </a:br>
            <a:r>
              <a:rPr lang="nl-NL" sz="2800" b="0" dirty="0"/>
              <a:t>beoordelen of (enkel) feedback geeft, bepaalt</a:t>
            </a:r>
            <a:br>
              <a:rPr lang="nl-NL" sz="2800" b="0" dirty="0"/>
            </a:br>
            <a:r>
              <a:rPr lang="nl-NL" sz="2800" b="0" dirty="0"/>
              <a:t>hoe de schermen in het </a:t>
            </a:r>
            <a:br>
              <a:rPr lang="nl-NL" sz="2800" b="0" dirty="0"/>
            </a:br>
            <a:r>
              <a:rPr lang="nl-NL" sz="2800" b="0" dirty="0"/>
              <a:t>dossier van de student er </a:t>
            </a:r>
            <a:br>
              <a:rPr lang="nl-NL" sz="2800" b="0" dirty="0"/>
            </a:br>
            <a:r>
              <a:rPr lang="nl-NL" sz="2800" b="0" dirty="0"/>
              <a:t>uit zien en welke knoppen je</a:t>
            </a:r>
            <a:br>
              <a:rPr lang="nl-NL" sz="2800" b="0" dirty="0"/>
            </a:br>
            <a:r>
              <a:rPr lang="nl-NL" sz="2800" b="0" dirty="0"/>
              <a:t>ziet. </a:t>
            </a:r>
            <a:br>
              <a:rPr lang="nl-NL" sz="2800" b="0" dirty="0"/>
            </a:br>
            <a:br>
              <a:rPr lang="nl-NL" sz="2800" b="0" dirty="0"/>
            </a:br>
            <a:r>
              <a:rPr lang="nl-NL" sz="2800" b="0" dirty="0"/>
              <a:t> </a:t>
            </a:r>
            <a:endParaRPr lang="nl-NL" sz="2800" dirty="0"/>
          </a:p>
        </p:txBody>
      </p:sp>
      <p:pic>
        <p:nvPicPr>
          <p:cNvPr id="6" name="Tijdelijke aanduiding voor inhoud 5">
            <a:extLst>
              <a:ext uri="{FF2B5EF4-FFF2-40B4-BE49-F238E27FC236}">
                <a16:creationId xmlns:a16="http://schemas.microsoft.com/office/drawing/2014/main" id="{034A2E8B-961D-42D4-81D1-F27DB9D2D37A}"/>
              </a:ext>
            </a:extLst>
          </p:cNvPr>
          <p:cNvPicPr>
            <a:picLocks noGrp="1" noChangeAspect="1"/>
          </p:cNvPicPr>
          <p:nvPr>
            <p:ph idx="1"/>
          </p:nvPr>
        </p:nvPicPr>
        <p:blipFill>
          <a:blip r:embed="rId2"/>
          <a:stretch>
            <a:fillRect/>
          </a:stretch>
        </p:blipFill>
        <p:spPr>
          <a:xfrm>
            <a:off x="4994910" y="2108651"/>
            <a:ext cx="7197090" cy="4749349"/>
          </a:xfrm>
          <a:prstGeom prst="rect">
            <a:avLst/>
          </a:prstGeom>
        </p:spPr>
      </p:pic>
      <p:sp>
        <p:nvSpPr>
          <p:cNvPr id="8" name="Rechthoek 7">
            <a:extLst>
              <a:ext uri="{FF2B5EF4-FFF2-40B4-BE49-F238E27FC236}">
                <a16:creationId xmlns:a16="http://schemas.microsoft.com/office/drawing/2014/main" id="{A20BBBEB-DCF6-4F14-AD7C-33EAB5A99FEF}"/>
              </a:ext>
            </a:extLst>
          </p:cNvPr>
          <p:cNvSpPr/>
          <p:nvPr/>
        </p:nvSpPr>
        <p:spPr>
          <a:xfrm>
            <a:off x="5124450" y="3429001"/>
            <a:ext cx="1504950" cy="3886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4289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256491-95DA-40BF-AB78-F085F85BDD4E}"/>
              </a:ext>
            </a:extLst>
          </p:cNvPr>
          <p:cNvSpPr>
            <a:spLocks noGrp="1"/>
          </p:cNvSpPr>
          <p:nvPr>
            <p:ph type="title"/>
          </p:nvPr>
        </p:nvSpPr>
        <p:spPr>
          <a:xfrm>
            <a:off x="139700" y="1128077"/>
            <a:ext cx="9616017" cy="647700"/>
          </a:xfrm>
        </p:spPr>
        <p:txBody>
          <a:bodyPr/>
          <a:lstStyle/>
          <a:p>
            <a:br>
              <a:rPr lang="nl-NL" sz="3200" dirty="0"/>
            </a:br>
            <a:r>
              <a:rPr lang="nl-NL" sz="3200" dirty="0">
                <a:solidFill>
                  <a:srgbClr val="FF0000"/>
                </a:solidFill>
              </a:rPr>
              <a:t>Beoordelen van ingeleverd werk</a:t>
            </a:r>
            <a:br>
              <a:rPr lang="nl-NL" sz="3200" dirty="0"/>
            </a:br>
            <a:r>
              <a:rPr lang="nl-NL" sz="2400" dirty="0"/>
              <a:t>Nadat een student iets heeft ingeleverd dat beoordeeld moet worden zie je in het dossier van de student het volgende</a:t>
            </a:r>
          </a:p>
        </p:txBody>
      </p:sp>
      <p:pic>
        <p:nvPicPr>
          <p:cNvPr id="4" name="Tijdelijke aanduiding voor inhoud 3">
            <a:extLst>
              <a:ext uri="{FF2B5EF4-FFF2-40B4-BE49-F238E27FC236}">
                <a16:creationId xmlns:a16="http://schemas.microsoft.com/office/drawing/2014/main" id="{04A3233F-EEDB-4AFC-BD69-0B5741DE7014}"/>
              </a:ext>
            </a:extLst>
          </p:cNvPr>
          <p:cNvPicPr>
            <a:picLocks noGrp="1" noChangeAspect="1"/>
          </p:cNvPicPr>
          <p:nvPr>
            <p:ph idx="1"/>
          </p:nvPr>
        </p:nvPicPr>
        <p:blipFill>
          <a:blip r:embed="rId2"/>
          <a:stretch>
            <a:fillRect/>
          </a:stretch>
        </p:blipFill>
        <p:spPr>
          <a:xfrm>
            <a:off x="3337560" y="2347927"/>
            <a:ext cx="8854440" cy="4510073"/>
          </a:xfrm>
          <a:prstGeom prst="rect">
            <a:avLst/>
          </a:prstGeom>
        </p:spPr>
      </p:pic>
    </p:spTree>
    <p:extLst>
      <p:ext uri="{BB962C8B-B14F-4D97-AF65-F5344CB8AC3E}">
        <p14:creationId xmlns:p14="http://schemas.microsoft.com/office/powerpoint/2010/main" val="2598177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CBE929E-F866-4F9C-8EDE-8C37D67ACFCD}"/>
              </a:ext>
            </a:extLst>
          </p:cNvPr>
          <p:cNvPicPr>
            <a:picLocks noChangeAspect="1"/>
          </p:cNvPicPr>
          <p:nvPr/>
        </p:nvPicPr>
        <p:blipFill>
          <a:blip r:embed="rId3"/>
          <a:stretch>
            <a:fillRect/>
          </a:stretch>
        </p:blipFill>
        <p:spPr bwMode="auto">
          <a:xfrm>
            <a:off x="87029" y="1835514"/>
            <a:ext cx="8489282" cy="432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468988B9-251E-4BDF-B286-0D76FC50EF01}"/>
              </a:ext>
            </a:extLst>
          </p:cNvPr>
          <p:cNvSpPr txBox="1"/>
          <p:nvPr/>
        </p:nvSpPr>
        <p:spPr>
          <a:xfrm>
            <a:off x="4301491" y="1096437"/>
            <a:ext cx="3131820" cy="646331"/>
          </a:xfrm>
          <a:prstGeom prst="rect">
            <a:avLst/>
          </a:prstGeom>
          <a:noFill/>
          <a:ln>
            <a:solidFill>
              <a:schemeClr val="tx1"/>
            </a:solidFill>
          </a:ln>
        </p:spPr>
        <p:txBody>
          <a:bodyPr wrap="square" rtlCol="0">
            <a:spAutoFit/>
          </a:bodyPr>
          <a:lstStyle/>
          <a:p>
            <a:r>
              <a:rPr lang="nl-NL" b="1" dirty="0"/>
              <a:t>Nakijken</a:t>
            </a:r>
            <a:r>
              <a:rPr lang="nl-NL" dirty="0"/>
              <a:t>: openen / inzien  document</a:t>
            </a:r>
          </a:p>
        </p:txBody>
      </p:sp>
      <p:cxnSp>
        <p:nvCxnSpPr>
          <p:cNvPr id="7" name="Rechte verbindingslijn met pijl 6">
            <a:extLst>
              <a:ext uri="{FF2B5EF4-FFF2-40B4-BE49-F238E27FC236}">
                <a16:creationId xmlns:a16="http://schemas.microsoft.com/office/drawing/2014/main" id="{32B61CBD-2DD2-4FFB-BF32-6188D93C4263}"/>
              </a:ext>
            </a:extLst>
          </p:cNvPr>
          <p:cNvCxnSpPr>
            <a:cxnSpLocks/>
          </p:cNvCxnSpPr>
          <p:nvPr/>
        </p:nvCxnSpPr>
        <p:spPr>
          <a:xfrm>
            <a:off x="5911217" y="1742768"/>
            <a:ext cx="0" cy="142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44EB8A08-0201-4EB6-BF82-F2E40125CD84}"/>
              </a:ext>
            </a:extLst>
          </p:cNvPr>
          <p:cNvSpPr txBox="1"/>
          <p:nvPr/>
        </p:nvSpPr>
        <p:spPr>
          <a:xfrm>
            <a:off x="548641" y="1089098"/>
            <a:ext cx="3524250" cy="646331"/>
          </a:xfrm>
          <a:prstGeom prst="rect">
            <a:avLst/>
          </a:prstGeom>
          <a:noFill/>
          <a:ln>
            <a:solidFill>
              <a:schemeClr val="tx1"/>
            </a:solidFill>
          </a:ln>
        </p:spPr>
        <p:txBody>
          <a:bodyPr wrap="square" rtlCol="0">
            <a:spAutoFit/>
          </a:bodyPr>
          <a:lstStyle/>
          <a:p>
            <a:r>
              <a:rPr lang="nl-NL" b="1" dirty="0"/>
              <a:t>Beoordeling</a:t>
            </a:r>
            <a:r>
              <a:rPr lang="nl-NL" dirty="0"/>
              <a:t>: klik op het pijltje, maak een keuze uit de opties</a:t>
            </a:r>
          </a:p>
        </p:txBody>
      </p:sp>
      <p:cxnSp>
        <p:nvCxnSpPr>
          <p:cNvPr id="10" name="Rechte verbindingslijn met pijl 9">
            <a:extLst>
              <a:ext uri="{FF2B5EF4-FFF2-40B4-BE49-F238E27FC236}">
                <a16:creationId xmlns:a16="http://schemas.microsoft.com/office/drawing/2014/main" id="{497B7AEF-46F7-4DA5-8928-0CE3E147262C}"/>
              </a:ext>
            </a:extLst>
          </p:cNvPr>
          <p:cNvCxnSpPr>
            <a:cxnSpLocks/>
          </p:cNvCxnSpPr>
          <p:nvPr/>
        </p:nvCxnSpPr>
        <p:spPr>
          <a:xfrm>
            <a:off x="3909061" y="1735429"/>
            <a:ext cx="0" cy="1975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E6CFF332-C27E-46D3-B486-DDD3CFA5E005}"/>
              </a:ext>
            </a:extLst>
          </p:cNvPr>
          <p:cNvSpPr txBox="1"/>
          <p:nvPr/>
        </p:nvSpPr>
        <p:spPr>
          <a:xfrm>
            <a:off x="8601078" y="2045201"/>
            <a:ext cx="2114550" cy="923330"/>
          </a:xfrm>
          <a:prstGeom prst="rect">
            <a:avLst/>
          </a:prstGeom>
          <a:noFill/>
          <a:ln>
            <a:solidFill>
              <a:schemeClr val="tx1"/>
            </a:solidFill>
          </a:ln>
        </p:spPr>
        <p:txBody>
          <a:bodyPr wrap="square" rtlCol="0">
            <a:spAutoFit/>
          </a:bodyPr>
          <a:lstStyle/>
          <a:p>
            <a:r>
              <a:rPr lang="nl-NL" b="1" dirty="0"/>
              <a:t>Algemene feedback</a:t>
            </a:r>
            <a:r>
              <a:rPr lang="nl-NL" dirty="0"/>
              <a:t>: vul hier je feedback in</a:t>
            </a:r>
          </a:p>
        </p:txBody>
      </p:sp>
      <p:cxnSp>
        <p:nvCxnSpPr>
          <p:cNvPr id="25" name="Rechte verbindingslijn met pijl 24">
            <a:extLst>
              <a:ext uri="{FF2B5EF4-FFF2-40B4-BE49-F238E27FC236}">
                <a16:creationId xmlns:a16="http://schemas.microsoft.com/office/drawing/2014/main" id="{E2E3EEB8-8ECC-4430-9EA1-4A2BE9217A65}"/>
              </a:ext>
            </a:extLst>
          </p:cNvPr>
          <p:cNvCxnSpPr>
            <a:cxnSpLocks/>
          </p:cNvCxnSpPr>
          <p:nvPr/>
        </p:nvCxnSpPr>
        <p:spPr>
          <a:xfrm flipH="1">
            <a:off x="8079106" y="2968531"/>
            <a:ext cx="521972" cy="9005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5543DEA4-69D9-4F65-BDE0-9B3363BE4DFC}"/>
              </a:ext>
            </a:extLst>
          </p:cNvPr>
          <p:cNvSpPr txBox="1"/>
          <p:nvPr/>
        </p:nvSpPr>
        <p:spPr>
          <a:xfrm>
            <a:off x="8576311" y="3110494"/>
            <a:ext cx="3448049" cy="1200329"/>
          </a:xfrm>
          <a:prstGeom prst="rect">
            <a:avLst/>
          </a:prstGeom>
          <a:noFill/>
          <a:ln>
            <a:solidFill>
              <a:schemeClr val="tx1"/>
            </a:solidFill>
          </a:ln>
        </p:spPr>
        <p:txBody>
          <a:bodyPr wrap="square" rtlCol="0">
            <a:spAutoFit/>
          </a:bodyPr>
          <a:lstStyle/>
          <a:p>
            <a:r>
              <a:rPr lang="nl-NL" b="1" dirty="0"/>
              <a:t>Beoordeling vastleggen: </a:t>
            </a:r>
          </a:p>
          <a:p>
            <a:r>
              <a:rPr lang="nl-NL" dirty="0"/>
              <a:t>wordt actief / blauw als Beoordeling </a:t>
            </a:r>
          </a:p>
          <a:p>
            <a:r>
              <a:rPr lang="nl-NL" dirty="0"/>
              <a:t>is ingevuld</a:t>
            </a:r>
          </a:p>
        </p:txBody>
      </p:sp>
      <p:cxnSp>
        <p:nvCxnSpPr>
          <p:cNvPr id="32" name="Rechte verbindingslijn met pijl 31">
            <a:extLst>
              <a:ext uri="{FF2B5EF4-FFF2-40B4-BE49-F238E27FC236}">
                <a16:creationId xmlns:a16="http://schemas.microsoft.com/office/drawing/2014/main" id="{9EC73937-1EFA-4D89-A9A7-880815C8B2AE}"/>
              </a:ext>
            </a:extLst>
          </p:cNvPr>
          <p:cNvCxnSpPr>
            <a:cxnSpLocks/>
          </p:cNvCxnSpPr>
          <p:nvPr/>
        </p:nvCxnSpPr>
        <p:spPr>
          <a:xfrm flipH="1">
            <a:off x="7934324" y="4035404"/>
            <a:ext cx="666754" cy="8661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92D2C051-1AF7-46EB-AAC7-B91078A72787}"/>
              </a:ext>
            </a:extLst>
          </p:cNvPr>
          <p:cNvSpPr txBox="1"/>
          <p:nvPr/>
        </p:nvSpPr>
        <p:spPr>
          <a:xfrm>
            <a:off x="8500760" y="4901523"/>
            <a:ext cx="3406741" cy="923330"/>
          </a:xfrm>
          <a:prstGeom prst="rect">
            <a:avLst/>
          </a:prstGeom>
          <a:noFill/>
          <a:ln>
            <a:solidFill>
              <a:schemeClr val="tx1"/>
            </a:solidFill>
          </a:ln>
        </p:spPr>
        <p:txBody>
          <a:bodyPr wrap="square" rtlCol="0">
            <a:spAutoFit/>
          </a:bodyPr>
          <a:lstStyle/>
          <a:p>
            <a:r>
              <a:rPr lang="nl-NL" b="1" dirty="0"/>
              <a:t>Bestanden ingeleverd</a:t>
            </a:r>
            <a:r>
              <a:rPr lang="nl-NL" dirty="0"/>
              <a:t>: </a:t>
            </a:r>
          </a:p>
          <a:p>
            <a:r>
              <a:rPr lang="nl-NL" dirty="0"/>
              <a:t>klik op het pijltje, bekijk / download ingeleverd document</a:t>
            </a:r>
          </a:p>
        </p:txBody>
      </p:sp>
      <p:cxnSp>
        <p:nvCxnSpPr>
          <p:cNvPr id="37" name="Rechte verbindingslijn met pijl 36">
            <a:extLst>
              <a:ext uri="{FF2B5EF4-FFF2-40B4-BE49-F238E27FC236}">
                <a16:creationId xmlns:a16="http://schemas.microsoft.com/office/drawing/2014/main" id="{9F19F401-BC78-4D06-9990-5892AEEA24FB}"/>
              </a:ext>
            </a:extLst>
          </p:cNvPr>
          <p:cNvCxnSpPr>
            <a:cxnSpLocks/>
          </p:cNvCxnSpPr>
          <p:nvPr/>
        </p:nvCxnSpPr>
        <p:spPr>
          <a:xfrm flipH="1">
            <a:off x="7673338" y="5530557"/>
            <a:ext cx="8191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kstvak 38">
            <a:extLst>
              <a:ext uri="{FF2B5EF4-FFF2-40B4-BE49-F238E27FC236}">
                <a16:creationId xmlns:a16="http://schemas.microsoft.com/office/drawing/2014/main" id="{678A4AA9-736F-496E-9208-483FE474C630}"/>
              </a:ext>
            </a:extLst>
          </p:cNvPr>
          <p:cNvSpPr txBox="1"/>
          <p:nvPr/>
        </p:nvSpPr>
        <p:spPr>
          <a:xfrm>
            <a:off x="0" y="6259677"/>
            <a:ext cx="6560817" cy="923330"/>
          </a:xfrm>
          <a:prstGeom prst="rect">
            <a:avLst/>
          </a:prstGeom>
          <a:noFill/>
          <a:ln>
            <a:solidFill>
              <a:schemeClr val="tx1"/>
            </a:solidFill>
          </a:ln>
        </p:spPr>
        <p:txBody>
          <a:bodyPr wrap="square" rtlCol="0">
            <a:spAutoFit/>
          </a:bodyPr>
          <a:lstStyle/>
          <a:p>
            <a:r>
              <a:rPr lang="nl-NL" b="1" dirty="0"/>
              <a:t>Toelichting bij ingeleverde bestanden: </a:t>
            </a:r>
            <a:r>
              <a:rPr lang="nl-NL" dirty="0"/>
              <a:t>hier zie je door de student toegevoegde tekst bij het inleveren.​</a:t>
            </a:r>
          </a:p>
          <a:p>
            <a:endParaRPr lang="nl-NL" dirty="0"/>
          </a:p>
        </p:txBody>
      </p:sp>
      <p:cxnSp>
        <p:nvCxnSpPr>
          <p:cNvPr id="40" name="Rechte verbindingslijn met pijl 39">
            <a:extLst>
              <a:ext uri="{FF2B5EF4-FFF2-40B4-BE49-F238E27FC236}">
                <a16:creationId xmlns:a16="http://schemas.microsoft.com/office/drawing/2014/main" id="{6BF9DC27-26A1-4020-AE54-2461B749DE2F}"/>
              </a:ext>
            </a:extLst>
          </p:cNvPr>
          <p:cNvCxnSpPr>
            <a:cxnSpLocks/>
          </p:cNvCxnSpPr>
          <p:nvPr/>
        </p:nvCxnSpPr>
        <p:spPr>
          <a:xfrm flipV="1">
            <a:off x="4469130" y="6069331"/>
            <a:ext cx="205740" cy="2743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97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F1683-353A-458D-9415-B876891DAD36}"/>
              </a:ext>
            </a:extLst>
          </p:cNvPr>
          <p:cNvSpPr>
            <a:spLocks noGrp="1"/>
          </p:cNvSpPr>
          <p:nvPr>
            <p:ph type="title"/>
          </p:nvPr>
        </p:nvSpPr>
        <p:spPr/>
        <p:txBody>
          <a:bodyPr/>
          <a:lstStyle/>
          <a:p>
            <a:r>
              <a:rPr lang="nl-NL" dirty="0"/>
              <a:t>Wat zie je bij het nakijken?</a:t>
            </a:r>
            <a:br>
              <a:rPr lang="nl-NL" dirty="0"/>
            </a:br>
            <a:endParaRPr lang="nl-NL" dirty="0"/>
          </a:p>
        </p:txBody>
      </p:sp>
      <p:pic>
        <p:nvPicPr>
          <p:cNvPr id="4" name="Tijdelijke aanduiding voor inhoud 3">
            <a:extLst>
              <a:ext uri="{FF2B5EF4-FFF2-40B4-BE49-F238E27FC236}">
                <a16:creationId xmlns:a16="http://schemas.microsoft.com/office/drawing/2014/main" id="{312100A8-F73B-433F-AD1C-BC3D0913DBFF}"/>
              </a:ext>
            </a:extLst>
          </p:cNvPr>
          <p:cNvPicPr>
            <a:picLocks noGrp="1" noChangeAspect="1"/>
          </p:cNvPicPr>
          <p:nvPr>
            <p:ph idx="1"/>
          </p:nvPr>
        </p:nvPicPr>
        <p:blipFill>
          <a:blip r:embed="rId2"/>
          <a:stretch>
            <a:fillRect/>
          </a:stretch>
        </p:blipFill>
        <p:spPr>
          <a:xfrm>
            <a:off x="0" y="3254977"/>
            <a:ext cx="9014459" cy="3603023"/>
          </a:xfrm>
          <a:prstGeom prst="rect">
            <a:avLst/>
          </a:prstGeom>
        </p:spPr>
      </p:pic>
      <p:sp>
        <p:nvSpPr>
          <p:cNvPr id="5" name="Tekstvak 4">
            <a:extLst>
              <a:ext uri="{FF2B5EF4-FFF2-40B4-BE49-F238E27FC236}">
                <a16:creationId xmlns:a16="http://schemas.microsoft.com/office/drawing/2014/main" id="{97081F1D-05DA-4EEB-BA85-77BB6F3E762D}"/>
              </a:ext>
            </a:extLst>
          </p:cNvPr>
          <p:cNvSpPr txBox="1"/>
          <p:nvPr/>
        </p:nvSpPr>
        <p:spPr>
          <a:xfrm>
            <a:off x="0" y="1699260"/>
            <a:ext cx="1712382" cy="1477328"/>
          </a:xfrm>
          <a:prstGeom prst="rect">
            <a:avLst/>
          </a:prstGeom>
          <a:noFill/>
          <a:ln>
            <a:solidFill>
              <a:schemeClr val="tx1"/>
            </a:solidFill>
          </a:ln>
        </p:spPr>
        <p:txBody>
          <a:bodyPr wrap="square" rtlCol="0">
            <a:spAutoFit/>
          </a:bodyPr>
          <a:lstStyle/>
          <a:p>
            <a:r>
              <a:rPr lang="nl-NL" dirty="0">
                <a:solidFill>
                  <a:srgbClr val="444444"/>
                </a:solidFill>
                <a:latin typeface="Segoe UI" panose="020B0502040204020203" pitchFamily="34" charset="0"/>
              </a:rPr>
              <a:t>Ingeleverde documenten bekijken via de tabs in de kantlijn</a:t>
            </a:r>
            <a:endParaRPr lang="nl-NL" dirty="0"/>
          </a:p>
        </p:txBody>
      </p:sp>
      <p:cxnSp>
        <p:nvCxnSpPr>
          <p:cNvPr id="7" name="Rechte verbindingslijn met pijl 6">
            <a:extLst>
              <a:ext uri="{FF2B5EF4-FFF2-40B4-BE49-F238E27FC236}">
                <a16:creationId xmlns:a16="http://schemas.microsoft.com/office/drawing/2014/main" id="{F79470B7-8987-471D-AF64-195BA878CCDE}"/>
              </a:ext>
            </a:extLst>
          </p:cNvPr>
          <p:cNvCxnSpPr>
            <a:cxnSpLocks/>
          </p:cNvCxnSpPr>
          <p:nvPr/>
        </p:nvCxnSpPr>
        <p:spPr>
          <a:xfrm flipH="1">
            <a:off x="218123" y="3105435"/>
            <a:ext cx="178118" cy="9358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193BB490-D64C-4041-ACD2-CE5B6E5F6641}"/>
              </a:ext>
            </a:extLst>
          </p:cNvPr>
          <p:cNvSpPr txBox="1"/>
          <p:nvPr/>
        </p:nvSpPr>
        <p:spPr>
          <a:xfrm>
            <a:off x="2077775" y="1660284"/>
            <a:ext cx="4210046" cy="1477328"/>
          </a:xfrm>
          <a:prstGeom prst="rect">
            <a:avLst/>
          </a:prstGeom>
          <a:noFill/>
          <a:ln>
            <a:solidFill>
              <a:schemeClr val="tx1"/>
            </a:solidFill>
          </a:ln>
        </p:spPr>
        <p:txBody>
          <a:bodyPr wrap="square" rtlCol="0">
            <a:spAutoFit/>
          </a:bodyPr>
          <a:lstStyle/>
          <a:p>
            <a:r>
              <a:rPr lang="nl-NL" b="1" dirty="0">
                <a:solidFill>
                  <a:srgbClr val="444444"/>
                </a:solidFill>
                <a:latin typeface="Segoe UI" panose="020B0502040204020203" pitchFamily="34" charset="0"/>
              </a:rPr>
              <a:t>Bovenin: </a:t>
            </a:r>
          </a:p>
          <a:p>
            <a:r>
              <a:rPr lang="nl-NL" dirty="0">
                <a:solidFill>
                  <a:srgbClr val="444444"/>
                </a:solidFill>
                <a:latin typeface="Segoe UI" panose="020B0502040204020203" pitchFamily="34" charset="0"/>
              </a:rPr>
              <a:t>Opties als: bladeren, weergave (bij meerdere documenten),  in- en uitzoomen, toelichtingstour​, beeld vergroten met "Volledig beeld".</a:t>
            </a:r>
            <a:endParaRPr lang="nl-NL" dirty="0"/>
          </a:p>
        </p:txBody>
      </p:sp>
      <p:cxnSp>
        <p:nvCxnSpPr>
          <p:cNvPr id="10" name="Rechte verbindingslijn met pijl 9">
            <a:extLst>
              <a:ext uri="{FF2B5EF4-FFF2-40B4-BE49-F238E27FC236}">
                <a16:creationId xmlns:a16="http://schemas.microsoft.com/office/drawing/2014/main" id="{6FBA57A3-1512-4A16-8F02-85A12DFFBA71}"/>
              </a:ext>
            </a:extLst>
          </p:cNvPr>
          <p:cNvCxnSpPr>
            <a:cxnSpLocks/>
          </p:cNvCxnSpPr>
          <p:nvPr/>
        </p:nvCxnSpPr>
        <p:spPr>
          <a:xfrm>
            <a:off x="4478655" y="3105435"/>
            <a:ext cx="0" cy="5004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9DF94DA3-CB85-4415-B354-B6007FFD7B6C}"/>
              </a:ext>
            </a:extLst>
          </p:cNvPr>
          <p:cNvSpPr txBox="1"/>
          <p:nvPr/>
        </p:nvSpPr>
        <p:spPr>
          <a:xfrm>
            <a:off x="9141727" y="976317"/>
            <a:ext cx="3084919" cy="3693319"/>
          </a:xfrm>
          <a:prstGeom prst="rect">
            <a:avLst/>
          </a:prstGeom>
          <a:noFill/>
          <a:ln>
            <a:solidFill>
              <a:schemeClr val="tx1"/>
            </a:solidFill>
          </a:ln>
        </p:spPr>
        <p:txBody>
          <a:bodyPr wrap="square" rtlCol="0">
            <a:spAutoFit/>
          </a:bodyPr>
          <a:lstStyle/>
          <a:p>
            <a:r>
              <a:rPr lang="nl-NL" b="1" dirty="0">
                <a:solidFill>
                  <a:srgbClr val="444444"/>
                </a:solidFill>
                <a:latin typeface="Segoe UI" panose="020B0502040204020203" pitchFamily="34" charset="0"/>
              </a:rPr>
              <a:t>Rechts: </a:t>
            </a:r>
          </a:p>
          <a:p>
            <a:endParaRPr lang="nl-NL" dirty="0">
              <a:solidFill>
                <a:srgbClr val="444444"/>
              </a:solidFill>
              <a:latin typeface="Segoe UI" panose="020B0502040204020203" pitchFamily="34" charset="0"/>
            </a:endParaRPr>
          </a:p>
          <a:p>
            <a:r>
              <a:rPr lang="nl-NL" dirty="0">
                <a:solidFill>
                  <a:srgbClr val="444444"/>
                </a:solidFill>
                <a:latin typeface="Segoe UI" panose="020B0502040204020203" pitchFamily="34" charset="0"/>
              </a:rPr>
              <a:t>* </a:t>
            </a:r>
            <a:r>
              <a:rPr lang="nl-NL" b="1" dirty="0">
                <a:solidFill>
                  <a:srgbClr val="444444"/>
                </a:solidFill>
                <a:latin typeface="Segoe UI" panose="020B0502040204020203" pitchFamily="34" charset="0"/>
              </a:rPr>
              <a:t>Beoordeling  kiezen</a:t>
            </a:r>
          </a:p>
          <a:p>
            <a:r>
              <a:rPr lang="nl-NL" b="1" dirty="0">
                <a:solidFill>
                  <a:srgbClr val="444444"/>
                </a:solidFill>
                <a:latin typeface="Segoe UI" panose="020B0502040204020203" pitchFamily="34" charset="0"/>
              </a:rPr>
              <a:t>* Een </a:t>
            </a:r>
            <a:r>
              <a:rPr lang="nl-NL" b="1" dirty="0" err="1">
                <a:solidFill>
                  <a:srgbClr val="444444"/>
                </a:solidFill>
                <a:latin typeface="Segoe UI" panose="020B0502040204020203" pitchFamily="34" charset="0"/>
              </a:rPr>
              <a:t>tekstvak</a:t>
            </a:r>
            <a:r>
              <a:rPr lang="nl-NL" b="1" dirty="0">
                <a:solidFill>
                  <a:srgbClr val="444444"/>
                </a:solidFill>
                <a:latin typeface="Segoe UI" panose="020B0502040204020203" pitchFamily="34" charset="0"/>
              </a:rPr>
              <a:t> </a:t>
            </a:r>
          </a:p>
          <a:p>
            <a:r>
              <a:rPr lang="nl-NL" dirty="0">
                <a:solidFill>
                  <a:srgbClr val="444444"/>
                </a:solidFill>
                <a:latin typeface="Segoe UI" panose="020B0502040204020203" pitchFamily="34" charset="0"/>
              </a:rPr>
              <a:t>voor algemene feedback </a:t>
            </a:r>
          </a:p>
          <a:p>
            <a:endParaRPr lang="nl-NL" dirty="0">
              <a:solidFill>
                <a:srgbClr val="444444"/>
              </a:solidFill>
              <a:latin typeface="Segoe UI" panose="020B0502040204020203" pitchFamily="34" charset="0"/>
            </a:endParaRPr>
          </a:p>
          <a:p>
            <a:r>
              <a:rPr lang="nl-NL" dirty="0">
                <a:solidFill>
                  <a:srgbClr val="444444"/>
                </a:solidFill>
                <a:latin typeface="Segoe UI" panose="020B0502040204020203" pitchFamily="34" charset="0"/>
              </a:rPr>
              <a:t>De hier ingevulde beoordeling en algemene feedback wordt in het dossierscherm overgenomen / getoond.</a:t>
            </a:r>
          </a:p>
          <a:p>
            <a:br>
              <a:rPr lang="nl-NL" dirty="0">
                <a:solidFill>
                  <a:srgbClr val="444444"/>
                </a:solidFill>
                <a:latin typeface="Segoe UI" panose="020B0502040204020203" pitchFamily="34" charset="0"/>
              </a:rPr>
            </a:br>
            <a:endParaRPr lang="nl-NL" dirty="0"/>
          </a:p>
        </p:txBody>
      </p:sp>
      <p:cxnSp>
        <p:nvCxnSpPr>
          <p:cNvPr id="16" name="Rechte verbindingslijn met pijl 15">
            <a:extLst>
              <a:ext uri="{FF2B5EF4-FFF2-40B4-BE49-F238E27FC236}">
                <a16:creationId xmlns:a16="http://schemas.microsoft.com/office/drawing/2014/main" id="{348285DE-12FD-47DC-B74C-D1284818AC08}"/>
              </a:ext>
            </a:extLst>
          </p:cNvPr>
          <p:cNvCxnSpPr>
            <a:cxnSpLocks/>
          </p:cNvCxnSpPr>
          <p:nvPr/>
        </p:nvCxnSpPr>
        <p:spPr>
          <a:xfrm flipH="1">
            <a:off x="8504872" y="4390082"/>
            <a:ext cx="658762" cy="11351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B07E3F41-50F5-498A-BA6B-5F47E1E51C91}"/>
              </a:ext>
            </a:extLst>
          </p:cNvPr>
          <p:cNvSpPr txBox="1"/>
          <p:nvPr/>
        </p:nvSpPr>
        <p:spPr>
          <a:xfrm>
            <a:off x="9104212" y="4949190"/>
            <a:ext cx="2988728" cy="646331"/>
          </a:xfrm>
          <a:prstGeom prst="rect">
            <a:avLst/>
          </a:prstGeom>
          <a:noFill/>
          <a:ln>
            <a:solidFill>
              <a:schemeClr val="tx1"/>
            </a:solidFill>
          </a:ln>
        </p:spPr>
        <p:txBody>
          <a:bodyPr wrap="square" rtlCol="0">
            <a:spAutoFit/>
          </a:bodyPr>
          <a:lstStyle/>
          <a:p>
            <a:r>
              <a:rPr lang="nl-NL" dirty="0">
                <a:solidFill>
                  <a:srgbClr val="444444"/>
                </a:solidFill>
                <a:latin typeface="Segoe UI" panose="020B0502040204020203" pitchFamily="34" charset="0"/>
              </a:rPr>
              <a:t>Optie om een eigen bestand te uploaden</a:t>
            </a:r>
            <a:endParaRPr lang="nl-NL" dirty="0"/>
          </a:p>
        </p:txBody>
      </p:sp>
      <p:cxnSp>
        <p:nvCxnSpPr>
          <p:cNvPr id="25" name="Rechte verbindingslijn met pijl 24">
            <a:extLst>
              <a:ext uri="{FF2B5EF4-FFF2-40B4-BE49-F238E27FC236}">
                <a16:creationId xmlns:a16="http://schemas.microsoft.com/office/drawing/2014/main" id="{3D8F0DF3-6114-4F1C-9F42-85C4AE81E680}"/>
              </a:ext>
            </a:extLst>
          </p:cNvPr>
          <p:cNvCxnSpPr>
            <a:cxnSpLocks/>
          </p:cNvCxnSpPr>
          <p:nvPr/>
        </p:nvCxnSpPr>
        <p:spPr>
          <a:xfrm flipH="1">
            <a:off x="8504872" y="5603577"/>
            <a:ext cx="599340" cy="5576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kstvak 27">
            <a:extLst>
              <a:ext uri="{FF2B5EF4-FFF2-40B4-BE49-F238E27FC236}">
                <a16:creationId xmlns:a16="http://schemas.microsoft.com/office/drawing/2014/main" id="{F7079EEF-0E52-41D3-ADCD-E3C8DBD9186A}"/>
              </a:ext>
            </a:extLst>
          </p:cNvPr>
          <p:cNvSpPr txBox="1"/>
          <p:nvPr/>
        </p:nvSpPr>
        <p:spPr>
          <a:xfrm>
            <a:off x="7057657" y="2000398"/>
            <a:ext cx="1897380" cy="646331"/>
          </a:xfrm>
          <a:prstGeom prst="rect">
            <a:avLst/>
          </a:prstGeom>
          <a:noFill/>
          <a:ln>
            <a:solidFill>
              <a:schemeClr val="tx1">
                <a:lumMod val="50000"/>
                <a:lumOff val="50000"/>
              </a:schemeClr>
            </a:solidFill>
          </a:ln>
        </p:spPr>
        <p:txBody>
          <a:bodyPr wrap="square" rtlCol="0">
            <a:spAutoFit/>
          </a:bodyPr>
          <a:lstStyle/>
          <a:p>
            <a:r>
              <a:rPr lang="nl-NL" b="1" dirty="0"/>
              <a:t>Terug naar het dossier</a:t>
            </a:r>
          </a:p>
        </p:txBody>
      </p:sp>
      <p:cxnSp>
        <p:nvCxnSpPr>
          <p:cNvPr id="29" name="Rechte verbindingslijn met pijl 28">
            <a:extLst>
              <a:ext uri="{FF2B5EF4-FFF2-40B4-BE49-F238E27FC236}">
                <a16:creationId xmlns:a16="http://schemas.microsoft.com/office/drawing/2014/main" id="{09C91E03-DD4E-4537-AA83-9B7A65314722}"/>
              </a:ext>
            </a:extLst>
          </p:cNvPr>
          <p:cNvCxnSpPr>
            <a:cxnSpLocks/>
          </p:cNvCxnSpPr>
          <p:nvPr/>
        </p:nvCxnSpPr>
        <p:spPr>
          <a:xfrm>
            <a:off x="8334375" y="2731770"/>
            <a:ext cx="0" cy="5232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4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F6881-88F2-44F4-AD1E-8F66E61818CC}"/>
              </a:ext>
            </a:extLst>
          </p:cNvPr>
          <p:cNvSpPr>
            <a:spLocks noGrp="1"/>
          </p:cNvSpPr>
          <p:nvPr>
            <p:ph type="title"/>
          </p:nvPr>
        </p:nvSpPr>
        <p:spPr>
          <a:xfrm>
            <a:off x="0" y="1085850"/>
            <a:ext cx="9616017" cy="647700"/>
          </a:xfrm>
        </p:spPr>
        <p:txBody>
          <a:bodyPr/>
          <a:lstStyle/>
          <a:p>
            <a:br>
              <a:rPr lang="nl-NL" dirty="0"/>
            </a:br>
            <a:br>
              <a:rPr lang="nl-NL" dirty="0"/>
            </a:br>
            <a:br>
              <a:rPr lang="nl-NL" dirty="0"/>
            </a:br>
            <a:r>
              <a:rPr lang="nl-NL" dirty="0"/>
              <a:t>Na het vastleggen van de beoordeling zie je in het dossier:</a:t>
            </a:r>
            <a:br>
              <a:rPr lang="nl-NL" dirty="0"/>
            </a:br>
            <a:r>
              <a:rPr lang="nl-NL" sz="1800" dirty="0"/>
              <a:t>*</a:t>
            </a:r>
            <a:r>
              <a:rPr lang="nl-NL" sz="1800" b="0" dirty="0"/>
              <a:t> de </a:t>
            </a:r>
            <a:r>
              <a:rPr lang="nl-NL" sz="1800" b="0" dirty="0">
                <a:solidFill>
                  <a:srgbClr val="444444"/>
                </a:solidFill>
              </a:rPr>
              <a:t>opgeslagen beoordeling</a:t>
            </a:r>
            <a:br>
              <a:rPr lang="nl-NL" sz="1800" b="0" dirty="0">
                <a:solidFill>
                  <a:srgbClr val="444444"/>
                </a:solidFill>
              </a:rPr>
            </a:br>
            <a:r>
              <a:rPr lang="nl-NL" sz="1800" b="0" dirty="0">
                <a:solidFill>
                  <a:srgbClr val="444444"/>
                </a:solidFill>
              </a:rPr>
              <a:t>* ingevoerde feedback</a:t>
            </a:r>
            <a:br>
              <a:rPr lang="nl-NL" sz="1800" b="0" dirty="0">
                <a:solidFill>
                  <a:srgbClr val="444444"/>
                </a:solidFill>
              </a:rPr>
            </a:br>
            <a:r>
              <a:rPr lang="nl-NL" sz="1800" b="0" dirty="0">
                <a:solidFill>
                  <a:srgbClr val="444444"/>
                </a:solidFill>
              </a:rPr>
              <a:t>* de mogelijkheid om het geüploade beoordelingsformulier te downloaden </a:t>
            </a:r>
            <a:br>
              <a:rPr lang="nl-NL" sz="1800" b="0" dirty="0">
                <a:solidFill>
                  <a:srgbClr val="444444"/>
                </a:solidFill>
              </a:rPr>
            </a:br>
            <a:r>
              <a:rPr lang="nl-NL" sz="1800" b="0" dirty="0">
                <a:solidFill>
                  <a:srgbClr val="444444"/>
                </a:solidFill>
              </a:rPr>
              <a:t>* het ingeleverde bestand</a:t>
            </a:r>
            <a:endParaRPr lang="nl-NL" sz="1800" b="0" dirty="0"/>
          </a:p>
        </p:txBody>
      </p:sp>
      <p:pic>
        <p:nvPicPr>
          <p:cNvPr id="4" name="Tijdelijke aanduiding voor inhoud 3">
            <a:extLst>
              <a:ext uri="{FF2B5EF4-FFF2-40B4-BE49-F238E27FC236}">
                <a16:creationId xmlns:a16="http://schemas.microsoft.com/office/drawing/2014/main" id="{21DE680C-2052-47F4-9A33-44D352A43F60}"/>
              </a:ext>
            </a:extLst>
          </p:cNvPr>
          <p:cNvPicPr>
            <a:picLocks noGrp="1" noChangeAspect="1"/>
          </p:cNvPicPr>
          <p:nvPr>
            <p:ph idx="1"/>
          </p:nvPr>
        </p:nvPicPr>
        <p:blipFill>
          <a:blip r:embed="rId2"/>
          <a:stretch>
            <a:fillRect/>
          </a:stretch>
        </p:blipFill>
        <p:spPr>
          <a:xfrm>
            <a:off x="4732271" y="3215640"/>
            <a:ext cx="7459729" cy="3642360"/>
          </a:xfrm>
          <a:prstGeom prst="rect">
            <a:avLst/>
          </a:prstGeom>
        </p:spPr>
      </p:pic>
      <p:sp>
        <p:nvSpPr>
          <p:cNvPr id="5" name="Rechthoek 4">
            <a:extLst>
              <a:ext uri="{FF2B5EF4-FFF2-40B4-BE49-F238E27FC236}">
                <a16:creationId xmlns:a16="http://schemas.microsoft.com/office/drawing/2014/main" id="{599733D0-6033-4A28-A21A-873513296AAB}"/>
              </a:ext>
            </a:extLst>
          </p:cNvPr>
          <p:cNvSpPr/>
          <p:nvPr/>
        </p:nvSpPr>
        <p:spPr>
          <a:xfrm>
            <a:off x="6926580" y="3794760"/>
            <a:ext cx="5097780" cy="2148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D4C0104-F44B-45A8-9594-A68AB7781A50}"/>
              </a:ext>
            </a:extLst>
          </p:cNvPr>
          <p:cNvSpPr/>
          <p:nvPr/>
        </p:nvSpPr>
        <p:spPr>
          <a:xfrm>
            <a:off x="167640" y="4008865"/>
            <a:ext cx="4396991" cy="2862322"/>
          </a:xfrm>
          <a:prstGeom prst="rect">
            <a:avLst/>
          </a:prstGeom>
          <a:ln>
            <a:solidFill>
              <a:schemeClr val="tx1"/>
            </a:solidFill>
          </a:ln>
        </p:spPr>
        <p:txBody>
          <a:bodyPr wrap="square">
            <a:spAutoFit/>
          </a:bodyPr>
          <a:lstStyle/>
          <a:p>
            <a:r>
              <a:rPr lang="nl-NL" sz="1200" b="1" dirty="0">
                <a:solidFill>
                  <a:srgbClr val="444444"/>
                </a:solidFill>
                <a:latin typeface="Segoe UI" panose="020B0502040204020203" pitchFamily="34" charset="0"/>
              </a:rPr>
              <a:t>Knoppen: </a:t>
            </a:r>
          </a:p>
          <a:p>
            <a:endParaRPr lang="nl-NL" sz="1200" b="1" dirty="0">
              <a:solidFill>
                <a:srgbClr val="444444"/>
              </a:solidFill>
              <a:latin typeface="Segoe UI" panose="020B0502040204020203" pitchFamily="34" charset="0"/>
            </a:endParaRPr>
          </a:p>
          <a:p>
            <a:r>
              <a:rPr lang="nl-NL" sz="1200" b="1" dirty="0">
                <a:solidFill>
                  <a:srgbClr val="444444"/>
                </a:solidFill>
                <a:latin typeface="Segoe UI" panose="020B0502040204020203" pitchFamily="34" charset="0"/>
              </a:rPr>
              <a:t>Verberg poging</a:t>
            </a:r>
            <a:r>
              <a:rPr lang="nl-NL" sz="1200" dirty="0">
                <a:solidFill>
                  <a:srgbClr val="444444"/>
                </a:solidFill>
                <a:latin typeface="Segoe UI" panose="020B0502040204020203" pitchFamily="34" charset="0"/>
              </a:rPr>
              <a:t>: in sommige gevallen is een ingeleverd document niet geschikt om in het dossier te blijven opslaan. Hiermee wordt het bestand onzichtbaar gemaakt.</a:t>
            </a:r>
            <a:br>
              <a:rPr lang="nl-NL" sz="1200" dirty="0">
                <a:solidFill>
                  <a:srgbClr val="444444"/>
                </a:solidFill>
                <a:latin typeface="Segoe UI" panose="020B0502040204020203" pitchFamily="34" charset="0"/>
              </a:rPr>
            </a:br>
            <a:endParaRPr lang="nl-NL" sz="1200" dirty="0">
              <a:solidFill>
                <a:srgbClr val="444444"/>
              </a:solidFill>
              <a:latin typeface="Segoe UI" panose="020B0502040204020203" pitchFamily="34" charset="0"/>
            </a:endParaRPr>
          </a:p>
          <a:p>
            <a:r>
              <a:rPr lang="nl-NL" sz="1200" b="1" dirty="0">
                <a:solidFill>
                  <a:srgbClr val="444444"/>
                </a:solidFill>
                <a:latin typeface="Segoe UI" panose="020B0502040204020203" pitchFamily="34" charset="0"/>
              </a:rPr>
              <a:t>Nieuwe poging toekennen:</a:t>
            </a:r>
            <a:r>
              <a:rPr lang="nl-NL" sz="1200" dirty="0">
                <a:solidFill>
                  <a:srgbClr val="444444"/>
                </a:solidFill>
                <a:latin typeface="Segoe UI" panose="020B0502040204020203" pitchFamily="34" charset="0"/>
              </a:rPr>
              <a:t> een herkansing / een nieuwe kans op feedback.</a:t>
            </a:r>
            <a:br>
              <a:rPr lang="nl-NL" sz="1200" dirty="0">
                <a:solidFill>
                  <a:srgbClr val="444444"/>
                </a:solidFill>
                <a:latin typeface="Segoe UI" panose="020B0502040204020203" pitchFamily="34" charset="0"/>
              </a:rPr>
            </a:br>
            <a:endParaRPr lang="nl-NL" sz="1200" dirty="0">
              <a:solidFill>
                <a:srgbClr val="444444"/>
              </a:solidFill>
              <a:latin typeface="Segoe UI" panose="020B0502040204020203" pitchFamily="34" charset="0"/>
            </a:endParaRPr>
          </a:p>
          <a:p>
            <a:r>
              <a:rPr lang="nl-NL" sz="1200" b="1" dirty="0">
                <a:solidFill>
                  <a:srgbClr val="444444"/>
                </a:solidFill>
                <a:latin typeface="Segoe UI" panose="020B0502040204020203" pitchFamily="34" charset="0"/>
              </a:rPr>
              <a:t>Ververs dossier</a:t>
            </a:r>
            <a:r>
              <a:rPr lang="nl-NL" sz="1200" dirty="0">
                <a:solidFill>
                  <a:srgbClr val="444444"/>
                </a:solidFill>
                <a:latin typeface="Segoe UI" panose="020B0502040204020203" pitchFamily="34" charset="0"/>
              </a:rPr>
              <a:t>: als je snel na het inleveren naar het dossier gaat is nog niet alle informatie beschikbaar. Na enige tijd verandert dit gedeelte in:  Te downloaden document en de knoppen: Download, Bekijk (het document wordt online getoond) en Feedback (De ingevoerde annotaties in het document).</a:t>
            </a:r>
          </a:p>
        </p:txBody>
      </p:sp>
      <p:cxnSp>
        <p:nvCxnSpPr>
          <p:cNvPr id="8" name="Rechte verbindingslijn met pijl 7">
            <a:extLst>
              <a:ext uri="{FF2B5EF4-FFF2-40B4-BE49-F238E27FC236}">
                <a16:creationId xmlns:a16="http://schemas.microsoft.com/office/drawing/2014/main" id="{D8B3D30F-D1C9-4443-AFBF-77E90D3FC8D7}"/>
              </a:ext>
            </a:extLst>
          </p:cNvPr>
          <p:cNvCxnSpPr>
            <a:cxnSpLocks/>
          </p:cNvCxnSpPr>
          <p:nvPr/>
        </p:nvCxnSpPr>
        <p:spPr>
          <a:xfrm>
            <a:off x="4446270" y="5269230"/>
            <a:ext cx="2480310" cy="12687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20B5A10-D5F0-4C70-B1CC-85D61B018E2E}"/>
              </a:ext>
            </a:extLst>
          </p:cNvPr>
          <p:cNvSpPr/>
          <p:nvPr/>
        </p:nvSpPr>
        <p:spPr>
          <a:xfrm>
            <a:off x="6863966" y="6172200"/>
            <a:ext cx="5328034"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met pijl 10">
            <a:extLst>
              <a:ext uri="{FF2B5EF4-FFF2-40B4-BE49-F238E27FC236}">
                <a16:creationId xmlns:a16="http://schemas.microsoft.com/office/drawing/2014/main" id="{58B76ABE-A9BB-41E2-B637-EA033B51D25D}"/>
              </a:ext>
            </a:extLst>
          </p:cNvPr>
          <p:cNvCxnSpPr>
            <a:cxnSpLocks/>
          </p:cNvCxnSpPr>
          <p:nvPr/>
        </p:nvCxnSpPr>
        <p:spPr>
          <a:xfrm>
            <a:off x="3143250" y="3097530"/>
            <a:ext cx="3720716" cy="14630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3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AD79986-9D87-4D46-999D-7B1EFFA463CF}"/>
              </a:ext>
            </a:extLst>
          </p:cNvPr>
          <p:cNvSpPr>
            <a:spLocks noGrp="1"/>
          </p:cNvSpPr>
          <p:nvPr>
            <p:ph idx="1"/>
          </p:nvPr>
        </p:nvSpPr>
        <p:spPr/>
        <p:txBody>
          <a:bodyPr/>
          <a:lstStyle/>
          <a:p>
            <a:r>
              <a:rPr lang="nl-NL" b="1" dirty="0"/>
              <a:t>Of je een document gaat beoordelen of (enkel) feedback geeft, bepaalt</a:t>
            </a:r>
          </a:p>
          <a:p>
            <a:r>
              <a:rPr lang="nl-NL" b="1" dirty="0"/>
              <a:t>hoe de schermen in het dossier van de student er uit zien en welke knoppen</a:t>
            </a:r>
          </a:p>
          <a:p>
            <a:r>
              <a:rPr lang="nl-NL" b="1" dirty="0"/>
              <a:t>je ziet. </a:t>
            </a:r>
          </a:p>
          <a:p>
            <a:endParaRPr lang="nl-NL" dirty="0"/>
          </a:p>
          <a:p>
            <a:r>
              <a:rPr lang="nl-NL" dirty="0"/>
              <a:t>Zojuist heb je gezien hoe je een document </a:t>
            </a:r>
            <a:r>
              <a:rPr lang="nl-NL" b="1" dirty="0">
                <a:solidFill>
                  <a:srgbClr val="FF0000"/>
                </a:solidFill>
              </a:rPr>
              <a:t>beoordeeld. </a:t>
            </a:r>
          </a:p>
          <a:p>
            <a:endParaRPr lang="nl-NL" dirty="0"/>
          </a:p>
          <a:p>
            <a:r>
              <a:rPr lang="nl-NL" dirty="0"/>
              <a:t>De volgende sheets geven een indruk van de mogelijkheden bij het geven van</a:t>
            </a:r>
          </a:p>
          <a:p>
            <a:r>
              <a:rPr lang="nl-NL" b="1" dirty="0">
                <a:solidFill>
                  <a:srgbClr val="FF0000"/>
                </a:solidFill>
              </a:rPr>
              <a:t>feedback</a:t>
            </a:r>
            <a:r>
              <a:rPr lang="nl-NL" dirty="0"/>
              <a:t> op ingeleverd werk. </a:t>
            </a:r>
            <a:br>
              <a:rPr lang="nl-NL" dirty="0"/>
            </a:br>
            <a:endParaRPr lang="nl-NL" dirty="0"/>
          </a:p>
        </p:txBody>
      </p:sp>
    </p:spTree>
    <p:extLst>
      <p:ext uri="{BB962C8B-B14F-4D97-AF65-F5344CB8AC3E}">
        <p14:creationId xmlns:p14="http://schemas.microsoft.com/office/powerpoint/2010/main" val="3522635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52FE9-143B-44E9-AACD-6C959A5FF1FB}"/>
              </a:ext>
            </a:extLst>
          </p:cNvPr>
          <p:cNvSpPr>
            <a:spLocks noGrp="1"/>
          </p:cNvSpPr>
          <p:nvPr>
            <p:ph type="title"/>
          </p:nvPr>
        </p:nvSpPr>
        <p:spPr>
          <a:xfrm>
            <a:off x="0" y="891540"/>
            <a:ext cx="9616017" cy="647700"/>
          </a:xfrm>
        </p:spPr>
        <p:txBody>
          <a:bodyPr/>
          <a:lstStyle/>
          <a:p>
            <a:br>
              <a:rPr lang="nl-NL" dirty="0">
                <a:solidFill>
                  <a:srgbClr val="FF0000"/>
                </a:solidFill>
              </a:rPr>
            </a:br>
            <a:br>
              <a:rPr lang="nl-NL" dirty="0">
                <a:solidFill>
                  <a:srgbClr val="FF0000"/>
                </a:solidFill>
              </a:rPr>
            </a:br>
            <a:r>
              <a:rPr lang="nl-NL" dirty="0">
                <a:solidFill>
                  <a:srgbClr val="FF0000"/>
                </a:solidFill>
              </a:rPr>
              <a:t>Feedback geven</a:t>
            </a:r>
            <a:br>
              <a:rPr lang="nl-NL" dirty="0">
                <a:solidFill>
                  <a:srgbClr val="FF0000"/>
                </a:solidFill>
              </a:rPr>
            </a:br>
            <a:r>
              <a:rPr lang="nl-NL" sz="2400" dirty="0"/>
              <a:t>Nadat een student iets heeft ingeleverd dat beoordeeld moet worden zie je in het dossier van de student het volgende</a:t>
            </a:r>
            <a:endParaRPr lang="nl-NL" sz="2400" dirty="0">
              <a:solidFill>
                <a:srgbClr val="FF0000"/>
              </a:solidFill>
            </a:endParaRPr>
          </a:p>
        </p:txBody>
      </p:sp>
      <p:pic>
        <p:nvPicPr>
          <p:cNvPr id="4" name="Tijdelijke aanduiding voor inhoud 3">
            <a:extLst>
              <a:ext uri="{FF2B5EF4-FFF2-40B4-BE49-F238E27FC236}">
                <a16:creationId xmlns:a16="http://schemas.microsoft.com/office/drawing/2014/main" id="{4D1E8FA1-51D5-4F73-B4A9-58042F2F8A6D}"/>
              </a:ext>
            </a:extLst>
          </p:cNvPr>
          <p:cNvPicPr>
            <a:picLocks noGrp="1" noChangeAspect="1"/>
          </p:cNvPicPr>
          <p:nvPr>
            <p:ph idx="1"/>
          </p:nvPr>
        </p:nvPicPr>
        <p:blipFill>
          <a:blip r:embed="rId2"/>
          <a:stretch>
            <a:fillRect/>
          </a:stretch>
        </p:blipFill>
        <p:spPr>
          <a:xfrm>
            <a:off x="3851910" y="2393461"/>
            <a:ext cx="8340090" cy="4487400"/>
          </a:xfrm>
          <a:prstGeom prst="rect">
            <a:avLst/>
          </a:prstGeom>
        </p:spPr>
      </p:pic>
    </p:spTree>
    <p:extLst>
      <p:ext uri="{BB962C8B-B14F-4D97-AF65-F5344CB8AC3E}">
        <p14:creationId xmlns:p14="http://schemas.microsoft.com/office/powerpoint/2010/main" val="4152000282"/>
      </p:ext>
    </p:extLst>
  </p:cSld>
  <p:clrMapOvr>
    <a:masterClrMapping/>
  </p:clrMapOvr>
</p:sld>
</file>

<file path=ppt/theme/theme1.xml><?xml version="1.0" encoding="utf-8"?>
<a:theme xmlns:a="http://schemas.openxmlformats.org/drawingml/2006/main" name="Standaardontwerp">
  <a:themeElements>
    <a:clrScheme name="Standaardontwerp 8">
      <a:dk1>
        <a:srgbClr val="000000"/>
      </a:dk1>
      <a:lt1>
        <a:srgbClr val="FFFFFF"/>
      </a:lt1>
      <a:dk2>
        <a:srgbClr val="000000"/>
      </a:dk2>
      <a:lt2>
        <a:srgbClr val="DDBB01"/>
      </a:lt2>
      <a:accent1>
        <a:srgbClr val="B50070"/>
      </a:accent1>
      <a:accent2>
        <a:srgbClr val="C1C91F"/>
      </a:accent2>
      <a:accent3>
        <a:srgbClr val="FFFFFF"/>
      </a:accent3>
      <a:accent4>
        <a:srgbClr val="000000"/>
      </a:accent4>
      <a:accent5>
        <a:srgbClr val="D7AABB"/>
      </a:accent5>
      <a:accent6>
        <a:srgbClr val="AFB61B"/>
      </a:accent6>
      <a:hlink>
        <a:srgbClr val="009EE0"/>
      </a:hlink>
      <a:folHlink>
        <a:srgbClr val="81197F"/>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ardontwerp 8">
        <a:dk1>
          <a:srgbClr val="000000"/>
        </a:dk1>
        <a:lt1>
          <a:srgbClr val="FFFFFF"/>
        </a:lt1>
        <a:dk2>
          <a:srgbClr val="000000"/>
        </a:dk2>
        <a:lt2>
          <a:srgbClr val="DDBB01"/>
        </a:lt2>
        <a:accent1>
          <a:srgbClr val="B50070"/>
        </a:accent1>
        <a:accent2>
          <a:srgbClr val="C1C91F"/>
        </a:accent2>
        <a:accent3>
          <a:srgbClr val="FFFFFF"/>
        </a:accent3>
        <a:accent4>
          <a:srgbClr val="000000"/>
        </a:accent4>
        <a:accent5>
          <a:srgbClr val="D7AABB"/>
        </a:accent5>
        <a:accent6>
          <a:srgbClr val="AFB61B"/>
        </a:accent6>
        <a:hlink>
          <a:srgbClr val="009EE0"/>
        </a:hlink>
        <a:folHlink>
          <a:srgbClr val="8119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11AF32D3BF3045BCAC34E1BD5542F3" ma:contentTypeVersion="4" ma:contentTypeDescription="Een nieuw document maken." ma:contentTypeScope="" ma:versionID="1650c8c5c23acccf1df7cffce3700306">
  <xsd:schema xmlns:xsd="http://www.w3.org/2001/XMLSchema" xmlns:xs="http://www.w3.org/2001/XMLSchema" xmlns:p="http://schemas.microsoft.com/office/2006/metadata/properties" xmlns:ns2="3161dcd0-d78b-445b-9664-ee0ac3dd4b38" xmlns:ns3="13db1bf3-944d-4003-8885-2409af1eae9e" targetNamespace="http://schemas.microsoft.com/office/2006/metadata/properties" ma:root="true" ma:fieldsID="a539a5173b2d5d0c5de61b78b855ced7" ns2:_="" ns3:_="">
    <xsd:import namespace="3161dcd0-d78b-445b-9664-ee0ac3dd4b38"/>
    <xsd:import namespace="13db1bf3-944d-4003-8885-2409af1eae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1dcd0-d78b-445b-9664-ee0ac3dd4b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db1bf3-944d-4003-8885-2409af1eae9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3db1bf3-944d-4003-8885-2409af1eae9e">
      <UserInfo>
        <DisplayName/>
        <AccountId xsi:nil="true"/>
        <AccountType/>
      </UserInfo>
    </SharedWithUsers>
  </documentManagement>
</p:properties>
</file>

<file path=customXml/itemProps1.xml><?xml version="1.0" encoding="utf-8"?>
<ds:datastoreItem xmlns:ds="http://schemas.openxmlformats.org/officeDocument/2006/customXml" ds:itemID="{B3EE8A47-6E73-4643-9910-613E1054FD75}">
  <ds:schemaRefs>
    <ds:schemaRef ds:uri="http://schemas.microsoft.com/sharepoint/v3/contenttype/forms"/>
  </ds:schemaRefs>
</ds:datastoreItem>
</file>

<file path=customXml/itemProps2.xml><?xml version="1.0" encoding="utf-8"?>
<ds:datastoreItem xmlns:ds="http://schemas.openxmlformats.org/officeDocument/2006/customXml" ds:itemID="{4A184B0B-0CB1-443D-88B6-578FF56A8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1dcd0-d78b-445b-9664-ee0ac3dd4b38"/>
    <ds:schemaRef ds:uri="13db1bf3-944d-4003-8885-2409af1eae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01475F-94AF-45F2-B774-341BA573F5E9}">
  <ds:schemaRefs>
    <ds:schemaRef ds:uri="http://schemas.openxmlformats.org/package/2006/metadata/core-properties"/>
    <ds:schemaRef ds:uri="3161dcd0-d78b-445b-9664-ee0ac3dd4b38"/>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13db1bf3-944d-4003-8885-2409af1eae9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1126</TotalTime>
  <Words>343</Words>
  <Application>Microsoft Office PowerPoint</Application>
  <PresentationFormat>Breedbeeld</PresentationFormat>
  <Paragraphs>62</Paragraphs>
  <Slides>10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Courier New</vt:lpstr>
      <vt:lpstr>Segoe UI</vt:lpstr>
      <vt:lpstr>Times New Roman</vt:lpstr>
      <vt:lpstr>Standaardontwerp</vt:lpstr>
      <vt:lpstr>Opdrachten beoordelen /  feedback geven</vt:lpstr>
      <vt:lpstr>Wat kun je met OnStage4Busine​ss (O4B)?</vt:lpstr>
      <vt:lpstr>        Wanneer je opdrachten moet beoordelen of ergens  feedback op moet geven  zie je dit bij  Openstaande acties   Of je een document gaat  beoordelen of (enkel) feedback geeft, bepaalt hoe de schermen in het  dossier van de student er  uit zien en welke knoppen je ziet.    </vt:lpstr>
      <vt:lpstr> Beoordelen van ingeleverd werk Nadat een student iets heeft ingeleverd dat beoordeeld moet worden zie je in het dossier van de student het volgende</vt:lpstr>
      <vt:lpstr>PowerPoint-presentatie</vt:lpstr>
      <vt:lpstr>Wat zie je bij het nakijken? </vt:lpstr>
      <vt:lpstr>   Na het vastleggen van de beoordeling zie je in het dossier: * de opgeslagen beoordeling * ingevoerde feedback * de mogelijkheid om het geüploade beoordelingsformulier te downloaden  * het ingeleverde bestand</vt:lpstr>
      <vt:lpstr>PowerPoint-presentatie</vt:lpstr>
      <vt:lpstr>  Feedback geven Nadat een student iets heeft ingeleverd dat beoordeeld moet worden zie je in het dossier van de student het volgende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OnStage</dc:title>
  <dc:creator>Monica van Heerde</dc:creator>
  <cp:lastModifiedBy>Andrea Koops</cp:lastModifiedBy>
  <cp:revision>289</cp:revision>
  <dcterms:created xsi:type="dcterms:W3CDTF">2019-05-02T08:47:08Z</dcterms:created>
  <dcterms:modified xsi:type="dcterms:W3CDTF">2019-11-13T11:44:46Z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0x0101007F11AF32D3BF3045BCAC34E1BD5542F3</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